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1" r:id="rId3"/>
    <p:sldId id="271" r:id="rId4"/>
    <p:sldId id="257" r:id="rId5"/>
    <p:sldId id="258" r:id="rId6"/>
    <p:sldId id="259" r:id="rId7"/>
    <p:sldId id="272" r:id="rId8"/>
    <p:sldId id="268" r:id="rId9"/>
    <p:sldId id="262" r:id="rId10"/>
    <p:sldId id="263" r:id="rId11"/>
    <p:sldId id="265" r:id="rId12"/>
    <p:sldId id="270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6C722B-C757-236E-4BB3-9FDD80696B0D}" v="171" dt="2026-10-21T20:27:27.6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_103_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Federal Share</c:v>
                </c:pt>
              </c:strCache>
            </c:strRef>
          </c:tx>
          <c:spPr>
            <a:solidFill>
              <a:srgbClr val="1E3A5F"/>
            </a:solidFill>
            <a:effectLst/>
          </c:spPr>
          <c:invertIfNegative val="0"/>
          <c:cat>
            <c:strRef>
              <c:f>Sheet1!$A$2:$A$24</c:f>
              <c:strCache>
                <c:ptCount val="23"/>
                <c:pt idx="0">
                  <c:v>1981</c:v>
                </c:pt>
                <c:pt idx="1">
                  <c:v>1983</c:v>
                </c:pt>
                <c:pt idx="2">
                  <c:v>1985</c:v>
                </c:pt>
                <c:pt idx="3">
                  <c:v>1987</c:v>
                </c:pt>
                <c:pt idx="4">
                  <c:v>1989</c:v>
                </c:pt>
                <c:pt idx="5">
                  <c:v>1991</c:v>
                </c:pt>
                <c:pt idx="6">
                  <c:v>1993</c:v>
                </c:pt>
                <c:pt idx="7">
                  <c:v>1995</c:v>
                </c:pt>
                <c:pt idx="8">
                  <c:v>1997</c:v>
                </c:pt>
                <c:pt idx="9">
                  <c:v>1999</c:v>
                </c:pt>
                <c:pt idx="10">
                  <c:v>2001</c:v>
                </c:pt>
                <c:pt idx="11">
                  <c:v>2003</c:v>
                </c:pt>
                <c:pt idx="12">
                  <c:v>2005</c:v>
                </c:pt>
                <c:pt idx="13">
                  <c:v>2007</c:v>
                </c:pt>
                <c:pt idx="14">
                  <c:v>2009</c:v>
                </c:pt>
                <c:pt idx="15">
                  <c:v>2011</c:v>
                </c:pt>
                <c:pt idx="16">
                  <c:v>2013</c:v>
                </c:pt>
                <c:pt idx="17">
                  <c:v>2015</c:v>
                </c:pt>
                <c:pt idx="18">
                  <c:v>2017</c:v>
                </c:pt>
                <c:pt idx="19">
                  <c:v>2019</c:v>
                </c:pt>
                <c:pt idx="20">
                  <c:v>2021</c:v>
                </c:pt>
                <c:pt idx="21">
                  <c:v>2023</c:v>
                </c:pt>
                <c:pt idx="22">
                  <c:v>2025</c:v>
                </c:pt>
              </c:strCache>
            </c:strRef>
          </c:cat>
          <c:val>
            <c:numRef>
              <c:f>Sheet1!$B$2:$B$24</c:f>
              <c:numCache>
                <c:formatCode>General</c:formatCode>
                <c:ptCount val="23"/>
                <c:pt idx="0">
                  <c:v>10.199999999999999</c:v>
                </c:pt>
                <c:pt idx="1">
                  <c:v>9.9</c:v>
                </c:pt>
                <c:pt idx="2">
                  <c:v>9.5</c:v>
                </c:pt>
                <c:pt idx="3">
                  <c:v>9.1</c:v>
                </c:pt>
                <c:pt idx="4">
                  <c:v>8.9</c:v>
                </c:pt>
                <c:pt idx="5">
                  <c:v>8.4</c:v>
                </c:pt>
                <c:pt idx="6">
                  <c:v>8.1999999999999993</c:v>
                </c:pt>
                <c:pt idx="7">
                  <c:v>7.8</c:v>
                </c:pt>
                <c:pt idx="8">
                  <c:v>7.3</c:v>
                </c:pt>
                <c:pt idx="9">
                  <c:v>9.1999999999999993</c:v>
                </c:pt>
                <c:pt idx="10">
                  <c:v>12.9</c:v>
                </c:pt>
                <c:pt idx="11">
                  <c:v>18.2</c:v>
                </c:pt>
                <c:pt idx="12">
                  <c:v>19.3</c:v>
                </c:pt>
                <c:pt idx="13">
                  <c:v>18.399999999999999</c:v>
                </c:pt>
                <c:pt idx="14">
                  <c:v>17.5</c:v>
                </c:pt>
                <c:pt idx="15">
                  <c:v>16.3</c:v>
                </c:pt>
                <c:pt idx="16">
                  <c:v>15.5</c:v>
                </c:pt>
                <c:pt idx="17">
                  <c:v>15.9</c:v>
                </c:pt>
                <c:pt idx="18">
                  <c:v>15.6</c:v>
                </c:pt>
                <c:pt idx="19">
                  <c:v>13.5</c:v>
                </c:pt>
                <c:pt idx="20">
                  <c:v>15.4</c:v>
                </c:pt>
                <c:pt idx="21">
                  <c:v>12.9</c:v>
                </c:pt>
                <c:pt idx="22">
                  <c:v>10.199999999999999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C3-400E-AFB0-B6CCCCE570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B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"/>
        </c:scaling>
        <c:delete val="0"/>
        <c:axPos val="l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4A5A6B"/>
                    </a:solidFill>
                    <a:latin typeface="Arial"/>
                  </a:defRPr>
                </a:pPr>
                <a:r>
                  <a:rPr lang="en-US" sz="1100" b="0" i="0" u="none" strike="noStrike">
                    <a:solidFill>
                      <a:srgbClr val="4A5A6B"/>
                    </a:solidFill>
                    <a:latin typeface="Arial"/>
                  </a:rPr>
                  <a:t>% of cost funded</a:t>
                </a:r>
              </a:p>
            </c:rich>
          </c:tx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4A5A6B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solidFill>
          <a:srgbClr val="FFFFFF"/>
        </a:solidFill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22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dea_pptx/assets_title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949440" y="0"/>
            <a:ext cx="52422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49440" y="0"/>
            <a:ext cx="5242255" cy="6858000"/>
          </a:xfrm>
          <a:prstGeom prst="rect">
            <a:avLst/>
          </a:prstGeom>
          <a:solidFill>
            <a:srgbClr val="1E3A5F">
              <a:alpha val="75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1" descr="/home/claude/idea_pptx/logos/logo_white_gold_tri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1828800" cy="123651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8640" y="2286000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8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by 40</a:t>
            </a:r>
            <a:endParaRPr lang="en-US" sz="5800"/>
          </a:p>
        </p:txBody>
      </p:sp>
      <p:sp>
        <p:nvSpPr>
          <p:cNvPr id="6" name="Text 2"/>
          <p:cNvSpPr/>
          <p:nvPr/>
        </p:nvSpPr>
        <p:spPr>
          <a:xfrm>
            <a:off x="548640" y="3246120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Fulfill the IDEA Promise</a:t>
            </a:r>
            <a:endParaRPr lang="en-US" sz="2800"/>
          </a:p>
        </p:txBody>
      </p:sp>
      <p:sp>
        <p:nvSpPr>
          <p:cNvPr id="7" name="Text 3"/>
          <p:cNvSpPr/>
          <p:nvPr/>
        </p:nvSpPr>
        <p:spPr>
          <a:xfrm>
            <a:off x="548640" y="406908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8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national coalition of state school boards associations fulfilling Congress's 50-year-old funding promise.</a:t>
            </a:r>
            <a:endParaRPr lang="en-US" sz="1800"/>
          </a:p>
        </p:txBody>
      </p:sp>
      <p:sp>
        <p:nvSpPr>
          <p:cNvPr id="8" name="Text 4"/>
          <p:cNvSpPr/>
          <p:nvPr/>
        </p:nvSpPr>
        <p:spPr>
          <a:xfrm>
            <a:off x="548640" y="612648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>
                <a:solidFill>
                  <a:srgbClr val="9FB0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Illinois Association of School Boards |  October 2026</a:t>
            </a:r>
            <a:endParaRPr lang="en-US" sz="1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dea_pptx/assets_hug.jpe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1E3A5F">
              <a:alpha val="70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4572000" y="502920"/>
            <a:ext cx="704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COALITION</a:t>
            </a:r>
            <a:endParaRPr lang="en-US" sz="1400"/>
          </a:p>
        </p:txBody>
      </p:sp>
      <p:sp>
        <p:nvSpPr>
          <p:cNvPr id="5" name="Text 2"/>
          <p:cNvSpPr/>
          <p:nvPr/>
        </p:nvSpPr>
        <p:spPr>
          <a:xfrm>
            <a:off x="4572000" y="868680"/>
            <a:ext cx="70408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by State School Boards</a:t>
            </a:r>
            <a:endParaRPr lang="en-US" sz="3000"/>
          </a:p>
          <a:p>
            <a:pPr marL="0" indent="0">
              <a:lnSpc>
                <a:spcPct val="108000"/>
              </a:lnSpc>
              <a:buNone/>
            </a:pPr>
            <a:r>
              <a:rPr lang="en-US" sz="3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Associations, for School Boards</a:t>
            </a:r>
            <a:endParaRPr lang="en-US" sz="3000"/>
          </a:p>
        </p:txBody>
      </p:sp>
      <p:sp>
        <p:nvSpPr>
          <p:cNvPr id="6" name="Text 3"/>
          <p:cNvSpPr/>
          <p:nvPr/>
        </p:nvSpPr>
        <p:spPr>
          <a:xfrm>
            <a:off x="4572000" y="224028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endParaRPr lang="en-US" sz="1700"/>
          </a:p>
        </p:txBody>
      </p:sp>
      <p:sp>
        <p:nvSpPr>
          <p:cNvPr id="7" name="Text 4"/>
          <p:cNvSpPr/>
          <p:nvPr/>
        </p:nvSpPr>
        <p:spPr>
          <a:xfrm>
            <a:off x="4572000" y="2265006"/>
            <a:ext cx="21031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400" b="1">
                <a:solidFill>
                  <a:srgbClr val="D9B343"/>
                </a:solidFill>
                <a:latin typeface="Cambria" pitchFamily="34" charset="0"/>
                <a:ea typeface="Cambria" pitchFamily="34" charset="-122"/>
              </a:rPr>
              <a:t>40</a:t>
            </a:r>
            <a:endParaRPr lang="en-US" sz="8400"/>
          </a:p>
        </p:txBody>
      </p:sp>
      <p:sp>
        <p:nvSpPr>
          <p:cNvPr id="8" name="Text 5"/>
          <p:cNvSpPr/>
          <p:nvPr/>
        </p:nvSpPr>
        <p:spPr>
          <a:xfrm>
            <a:off x="6093519" y="2579960"/>
            <a:ext cx="451073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and counting</a:t>
            </a:r>
            <a:endParaRPr lang="en-US" sz="1650"/>
          </a:p>
        </p:txBody>
      </p:sp>
      <p:sp>
        <p:nvSpPr>
          <p:cNvPr id="9" name="Shape 6"/>
          <p:cNvSpPr/>
          <p:nvPr/>
        </p:nvSpPr>
        <p:spPr>
          <a:xfrm>
            <a:off x="4572000" y="4434840"/>
            <a:ext cx="6949440" cy="0"/>
          </a:xfrm>
          <a:prstGeom prst="line">
            <a:avLst/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0" y="461772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Partners: Consortium of State School Boards Associations (COSSBA), National School Boards Association (NSBA), the National Rural Education Association (NREA); the IDEA Full Funding Coalition</a:t>
            </a:r>
          </a:p>
          <a:p>
            <a:pPr marL="0" indent="0">
              <a:buNone/>
            </a:pPr>
            <a:endParaRPr lang="en-US" sz="1500">
              <a:solidFill>
                <a:srgbClr val="EAD9A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500">
                <a:solidFill>
                  <a:srgbClr val="EAD9A0"/>
                </a:solidFill>
                <a:latin typeface="Calibri"/>
                <a:ea typeface="Calibri"/>
                <a:cs typeface="Calibri"/>
              </a:rPr>
              <a:t>Illinois State Partners: Illinois Association of School Boards (IASB); Illinois Association of School Administrators (IASA); Illinois Principals Association (IPA), Illinois Association of School Business Officials (IASBO); Association of Illinois Rural and Small Schools (AIRSS)</a:t>
            </a:r>
          </a:p>
          <a:p>
            <a:pPr marL="0" indent="0">
              <a:buNone/>
            </a:pPr>
            <a:endParaRPr lang="en-US" sz="1500">
              <a:solidFill>
                <a:srgbClr val="EAD9A0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500"/>
          </a:p>
        </p:txBody>
      </p:sp>
      <p:sp>
        <p:nvSpPr>
          <p:cNvPr id="11" name="Text 8"/>
          <p:cNvSpPr/>
          <p:nvPr/>
        </p:nvSpPr>
        <p:spPr>
          <a:xfrm>
            <a:off x="4572000" y="5120640"/>
            <a:ext cx="69494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endParaRPr lang="en-US" sz="1600" b="1">
              <a:solidFill>
                <a:srgbClr val="FFFFFF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30000"/>
              </a:lnSpc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a coalition: </a:t>
            </a:r>
            <a:r>
              <a:rPr lang="en-US" sz="1600" b="1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r>
              <a:rPr lang="en-US" sz="16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states speaking together carries more weight in Congress than one district speaking alone.</a:t>
            </a:r>
            <a:endParaRPr lang="en-US" sz="1600"/>
          </a:p>
        </p:txBody>
      </p:sp>
      <p:sp>
        <p:nvSpPr>
          <p:cNvPr id="12" name="Text 9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13" name="Text 10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344" y="1313540"/>
            <a:ext cx="10593928" cy="501327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347472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COALITION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457200" y="694944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States and Growing</a:t>
            </a:r>
            <a:endParaRPr lang="en-US" sz="3800"/>
          </a:p>
        </p:txBody>
      </p:sp>
      <p:sp>
        <p:nvSpPr>
          <p:cNvPr id="5" name="Shape 2"/>
          <p:cNvSpPr/>
          <p:nvPr/>
        </p:nvSpPr>
        <p:spPr>
          <a:xfrm>
            <a:off x="9055395" y="249652"/>
            <a:ext cx="2651760" cy="868680"/>
          </a:xfrm>
          <a:prstGeom prst="roundRect">
            <a:avLst>
              <a:gd name="adj" fmla="val 7368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" name="Text 3"/>
          <p:cNvSpPr/>
          <p:nvPr/>
        </p:nvSpPr>
        <p:spPr>
          <a:xfrm>
            <a:off x="9235440" y="249652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</a:t>
            </a:r>
            <a:r>
              <a:rPr lang="en-US" sz="14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states committed</a:t>
            </a:r>
            <a:endParaRPr lang="en-US" sz="2200"/>
          </a:p>
        </p:txBody>
      </p:sp>
      <p:sp>
        <p:nvSpPr>
          <p:cNvPr id="7" name="Text 4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400"/>
          </a:p>
        </p:txBody>
      </p:sp>
      <p:sp>
        <p:nvSpPr>
          <p:cNvPr id="8" name="Text 5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4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3C1CEA7B-151D-6CE9-C619-899187806D2A}"/>
              </a:ext>
            </a:extLst>
          </p:cNvPr>
          <p:cNvSpPr/>
          <p:nvPr/>
        </p:nvSpPr>
        <p:spPr>
          <a:xfrm>
            <a:off x="4948893" y="1643551"/>
            <a:ext cx="163551" cy="14124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8AECEC59-47D3-4A9A-FA63-180A0C91E0B9}"/>
              </a:ext>
            </a:extLst>
          </p:cNvPr>
          <p:cNvSpPr/>
          <p:nvPr/>
        </p:nvSpPr>
        <p:spPr>
          <a:xfrm>
            <a:off x="7739939" y="5178876"/>
            <a:ext cx="163551" cy="141248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A8493E-6F7A-4B89-44F4-B9B85D4891F9}"/>
              </a:ext>
            </a:extLst>
          </p:cNvPr>
          <p:cNvSpPr txBox="1"/>
          <p:nvPr/>
        </p:nvSpPr>
        <p:spPr>
          <a:xfrm>
            <a:off x="8065227" y="5106437"/>
            <a:ext cx="2193073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1">
                <a:ea typeface="Calibri"/>
                <a:cs typeface="Calibri"/>
              </a:rPr>
              <a:t>North Dakota joined 10/2026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BACKGROUND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Promise Made in 1975</a:t>
            </a:r>
            <a:endParaRPr lang="en-US" sz="360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6035040" cy="1783080"/>
          </a:xfrm>
          <a:prstGeom prst="roundRect">
            <a:avLst>
              <a:gd name="adj" fmla="val 4103"/>
            </a:avLst>
          </a:prstGeom>
          <a:solidFill>
            <a:srgbClr val="1E3A5F"/>
          </a:solidFill>
          <a:ln/>
          <a:effectLst>
            <a:outerShdw blurRad="101600" dist="38100" dir="5400000" algn="bl" rotWithShape="0">
              <a:srgbClr val="1A1A1A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901952"/>
            <a:ext cx="384048" cy="384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17320" y="1828800"/>
            <a:ext cx="4983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“We will have to put our money where our mouth is.”</a:t>
            </a:r>
            <a:endParaRPr lang="en-US" sz="2000"/>
          </a:p>
        </p:txBody>
      </p:sp>
      <p:sp>
        <p:nvSpPr>
          <p:cNvPr id="7" name="Text 4"/>
          <p:cNvSpPr/>
          <p:nvPr/>
        </p:nvSpPr>
        <p:spPr>
          <a:xfrm>
            <a:off x="1417320" y="297180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Sen. Harrison Williams, on introducing IDEA, 1972</a:t>
            </a:r>
            <a:endParaRPr lang="en-US" sz="1300"/>
          </a:p>
        </p:txBody>
      </p:sp>
      <p:sp>
        <p:nvSpPr>
          <p:cNvPr id="8" name="Text 5"/>
          <p:cNvSpPr/>
          <p:nvPr/>
        </p:nvSpPr>
        <p:spPr>
          <a:xfrm>
            <a:off x="548640" y="374904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spcAft>
                <a:spcPts val="1200"/>
              </a:spcAft>
              <a:buNone/>
            </a:pPr>
            <a:r>
              <a:rPr lang="en-US" sz="17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1975, Congress passed IDEA, guaranteeing every student with a disability a free, appropriate education.</a:t>
            </a:r>
            <a:endParaRPr lang="en-US" sz="1700"/>
          </a:p>
          <a:p>
            <a:pPr marL="0" indent="0">
              <a:lnSpc>
                <a:spcPct val="130000"/>
              </a:lnSpc>
              <a:buNone/>
            </a:pPr>
            <a:r>
              <a:rPr lang="en-US" sz="17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 committed to fund 40 percent of the cost of that mandate.</a:t>
            </a:r>
            <a:endParaRPr lang="en-US" sz="1700"/>
          </a:p>
        </p:txBody>
      </p:sp>
      <p:sp>
        <p:nvSpPr>
          <p:cNvPr id="9" name="Shape 6"/>
          <p:cNvSpPr/>
          <p:nvPr/>
        </p:nvSpPr>
        <p:spPr>
          <a:xfrm>
            <a:off x="6949440" y="1691640"/>
            <a:ext cx="4663440" cy="4434840"/>
          </a:xfrm>
          <a:prstGeom prst="roundRect">
            <a:avLst>
              <a:gd name="adj" fmla="val 1649"/>
            </a:avLst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223760" y="1965960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SERVED UNDER IDEA</a:t>
            </a:r>
            <a:endParaRPr lang="en-US" sz="1300"/>
          </a:p>
        </p:txBody>
      </p:sp>
      <p:sp>
        <p:nvSpPr>
          <p:cNvPr id="11" name="Text 8"/>
          <p:cNvSpPr/>
          <p:nvPr/>
        </p:nvSpPr>
        <p:spPr>
          <a:xfrm>
            <a:off x="7223760" y="228600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3.7M</a:t>
            </a:r>
            <a:endParaRPr lang="en-US" sz="5200"/>
          </a:p>
        </p:txBody>
      </p:sp>
      <p:sp>
        <p:nvSpPr>
          <p:cNvPr id="12" name="Text 9"/>
          <p:cNvSpPr/>
          <p:nvPr/>
        </p:nvSpPr>
        <p:spPr>
          <a:xfrm>
            <a:off x="7223760" y="3246120"/>
            <a:ext cx="2377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1976-77,</a:t>
            </a:r>
            <a:endParaRPr lang="en-US" sz="1450"/>
          </a:p>
          <a:p>
            <a:pPr marL="0" indent="0">
              <a:buNone/>
            </a:pPr>
            <a:r>
              <a:rPr lang="en-US" sz="14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year</a:t>
            </a:r>
            <a:endParaRPr lang="en-US" sz="1450"/>
          </a:p>
        </p:txBody>
      </p:sp>
      <p:sp>
        <p:nvSpPr>
          <p:cNvPr id="13" name="Shape 10"/>
          <p:cNvSpPr/>
          <p:nvPr/>
        </p:nvSpPr>
        <p:spPr>
          <a:xfrm>
            <a:off x="7223760" y="3931920"/>
            <a:ext cx="4114800" cy="0"/>
          </a:xfrm>
          <a:prstGeom prst="line">
            <a:avLst/>
          </a:prstGeom>
          <a:noFill/>
          <a:ln w="12700">
            <a:solidFill>
              <a:srgbClr val="D8DE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7223760" y="411480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200" b="1">
                <a:solidFill>
                  <a:srgbClr val="D9B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8.3M</a:t>
            </a:r>
            <a:endParaRPr lang="en-US" sz="5200"/>
          </a:p>
        </p:txBody>
      </p:sp>
      <p:sp>
        <p:nvSpPr>
          <p:cNvPr id="15" name="Text 12"/>
          <p:cNvSpPr/>
          <p:nvPr/>
        </p:nvSpPr>
        <p:spPr>
          <a:xfrm>
            <a:off x="7223760" y="5074920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 in 2027 —</a:t>
            </a:r>
            <a:endParaRPr lang="en-US" sz="1450"/>
          </a:p>
          <a:p>
            <a:pPr marL="0" indent="0">
              <a:buNone/>
            </a:pPr>
            <a:r>
              <a:rPr lang="en-US" sz="14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than double</a:t>
            </a:r>
            <a:endParaRPr lang="en-US" sz="1450"/>
          </a:p>
        </p:txBody>
      </p:sp>
      <p:sp>
        <p:nvSpPr>
          <p:cNvPr id="16" name="Text 13"/>
          <p:cNvSpPr/>
          <p:nvPr/>
        </p:nvSpPr>
        <p:spPr>
          <a:xfrm>
            <a:off x="7223760" y="576072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8B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U.S. Dept. of Education; FY2027 Budget Request</a:t>
            </a:r>
            <a:endParaRPr lang="en-US" sz="1050"/>
          </a:p>
        </p:txBody>
      </p:sp>
      <p:sp>
        <p:nvSpPr>
          <p:cNvPr id="17" name="Text 14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18" name="Text 15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TODAY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Fifty Years Later, the Promise Remains Unmet</a:t>
            </a:r>
            <a:endParaRPr lang="en-US" sz="3400"/>
          </a:p>
        </p:txBody>
      </p:sp>
      <p:sp>
        <p:nvSpPr>
          <p:cNvPr id="4" name="Shape 2"/>
          <p:cNvSpPr/>
          <p:nvPr/>
        </p:nvSpPr>
        <p:spPr>
          <a:xfrm>
            <a:off x="746608" y="182880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FFFFFF">
              <a:alpha val="8000"/>
            </a:srgbClr>
          </a:solidFill>
          <a:ln w="19050">
            <a:solidFill>
              <a:srgbClr val="D9B34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46608" y="2103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00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PROMISED IN 1975</a:t>
            </a:r>
            <a:endParaRPr lang="en-US" sz="1700"/>
          </a:p>
        </p:txBody>
      </p:sp>
      <p:sp>
        <p:nvSpPr>
          <p:cNvPr id="6" name="Text 4"/>
          <p:cNvSpPr/>
          <p:nvPr/>
        </p:nvSpPr>
        <p:spPr>
          <a:xfrm>
            <a:off x="746608" y="251460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40%</a:t>
            </a:r>
            <a:endParaRPr lang="en-US" sz="10000"/>
          </a:p>
        </p:txBody>
      </p:sp>
      <p:sp>
        <p:nvSpPr>
          <p:cNvPr id="7" name="Text 5"/>
          <p:cNvSpPr/>
          <p:nvPr/>
        </p:nvSpPr>
        <p:spPr>
          <a:xfrm>
            <a:off x="1112368" y="4206240"/>
            <a:ext cx="4389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cost of special education</a:t>
            </a:r>
            <a:endParaRPr lang="en-US" sz="1700"/>
          </a:p>
        </p:txBody>
      </p:sp>
      <p:sp>
        <p:nvSpPr>
          <p:cNvPr id="8" name="Shape 6"/>
          <p:cNvSpPr/>
          <p:nvPr/>
        </p:nvSpPr>
        <p:spPr>
          <a:xfrm>
            <a:off x="6324448" y="1828800"/>
            <a:ext cx="5120640" cy="3291840"/>
          </a:xfrm>
          <a:prstGeom prst="roundRect">
            <a:avLst>
              <a:gd name="adj" fmla="val 2222"/>
            </a:avLst>
          </a:prstGeom>
          <a:solidFill>
            <a:srgbClr val="D9B34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324448" y="2103120"/>
            <a:ext cx="5120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kern="0" spc="100">
                <a:solidFill>
                  <a:srgbClr val="15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FEDERAL SHARE TODAY</a:t>
            </a:r>
            <a:endParaRPr lang="en-US" sz="1700"/>
          </a:p>
        </p:txBody>
      </p:sp>
      <p:sp>
        <p:nvSpPr>
          <p:cNvPr id="10" name="Text 8"/>
          <p:cNvSpPr/>
          <p:nvPr/>
        </p:nvSpPr>
        <p:spPr>
          <a:xfrm>
            <a:off x="6324448" y="251460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0" b="1">
                <a:solidFill>
                  <a:srgbClr val="152A4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10000"/>
          </a:p>
        </p:txBody>
      </p:sp>
      <p:sp>
        <p:nvSpPr>
          <p:cNvPr id="11" name="Text 9"/>
          <p:cNvSpPr/>
          <p:nvPr/>
        </p:nvSpPr>
        <p:spPr>
          <a:xfrm>
            <a:off x="6573328" y="4206240"/>
            <a:ext cx="450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>
                <a:solidFill>
                  <a:srgbClr val="152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leaving districts to cover what Washington doesn’t</a:t>
            </a:r>
            <a:endParaRPr lang="en-US" sz="1700"/>
          </a:p>
        </p:txBody>
      </p:sp>
      <p:sp>
        <p:nvSpPr>
          <p:cNvPr id="12" name="Text 10"/>
          <p:cNvSpPr/>
          <p:nvPr/>
        </p:nvSpPr>
        <p:spPr>
          <a:xfrm>
            <a:off x="1097280" y="5440680"/>
            <a:ext cx="9966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30-point gap is covered by state and local dollars.</a:t>
            </a:r>
            <a:endParaRPr lang="en-US" sz="1900"/>
          </a:p>
        </p:txBody>
      </p:sp>
      <p:sp>
        <p:nvSpPr>
          <p:cNvPr id="13" name="Text 11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14" name="Text 12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TREND LINE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Federal IDEA Funding Share, 1981–2025</a:t>
            </a:r>
            <a:endParaRPr lang="en-US" sz="340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600200"/>
          <a:ext cx="7680960" cy="416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868680" y="1828800"/>
            <a:ext cx="7132320" cy="0"/>
          </a:xfrm>
          <a:prstGeom prst="line">
            <a:avLst/>
          </a:prstGeom>
          <a:noFill/>
          <a:ln w="19050">
            <a:solidFill>
              <a:srgbClr val="D9B343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6492240" y="1572768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>
                <a:solidFill>
                  <a:srgbClr val="B895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 promised</a:t>
            </a:r>
            <a:endParaRPr lang="en-US" sz="1200"/>
          </a:p>
        </p:txBody>
      </p:sp>
      <p:sp>
        <p:nvSpPr>
          <p:cNvPr id="7" name="Shape 4"/>
          <p:cNvSpPr/>
          <p:nvPr/>
        </p:nvSpPr>
        <p:spPr>
          <a:xfrm>
            <a:off x="8458200" y="1600200"/>
            <a:ext cx="3154680" cy="4160520"/>
          </a:xfrm>
          <a:prstGeom prst="roundRect">
            <a:avLst>
              <a:gd name="adj" fmla="val 2319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778240" y="187452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PATTERN</a:t>
            </a:r>
            <a:endParaRPr lang="en-US" sz="1300"/>
          </a:p>
        </p:txBody>
      </p:sp>
      <p:sp>
        <p:nvSpPr>
          <p:cNvPr id="9" name="Text 6"/>
          <p:cNvSpPr/>
          <p:nvPr/>
        </p:nvSpPr>
        <p:spPr>
          <a:xfrm>
            <a:off x="8778240" y="2331720"/>
            <a:ext cx="2651760" cy="28576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>
                <a:solidFill>
                  <a:srgbClr val="E5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Peaked near 19% in the mid-2000s.</a:t>
            </a:r>
            <a:endParaRPr lang="en-US" sz="1600"/>
          </a:p>
          <a:p>
            <a:pPr marL="0" indent="0">
              <a:lnSpc>
                <a:spcPct val="130000"/>
              </a:lnSpc>
              <a:spcAft>
                <a:spcPts val="1400"/>
              </a:spcAft>
              <a:buNone/>
            </a:pPr>
            <a:r>
              <a:rPr lang="en-US" sz="1600">
                <a:solidFill>
                  <a:srgbClr val="E5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reached the 40% promise.</a:t>
            </a:r>
            <a:endParaRPr lang="en-US" sz="1600"/>
          </a:p>
          <a:p>
            <a:pPr marL="0" indent="0">
              <a:lnSpc>
                <a:spcPct val="130000"/>
              </a:lnSpc>
              <a:buNone/>
            </a:pPr>
            <a:r>
              <a:rPr lang="en-US" sz="1600">
                <a:solidFill>
                  <a:srgbClr val="E5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a 25+ point gap today.</a:t>
            </a:r>
            <a:endParaRPr lang="en-US" sz="1600"/>
          </a:p>
        </p:txBody>
      </p:sp>
      <p:sp>
        <p:nvSpPr>
          <p:cNvPr id="10" name="Text 7"/>
          <p:cNvSpPr/>
          <p:nvPr/>
        </p:nvSpPr>
        <p:spPr>
          <a:xfrm>
            <a:off x="548640" y="594360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>
                <a:solidFill>
                  <a:srgbClr val="8B97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Congressional Research Service, Report R44624</a:t>
            </a:r>
            <a:endParaRPr lang="en-US" sz="1050"/>
          </a:p>
        </p:txBody>
      </p:sp>
      <p:sp>
        <p:nvSpPr>
          <p:cNvPr id="11" name="Text 8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12" name="Text 9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/>
          <p:cNvSpPr/>
          <p:nvPr/>
        </p:nvSpPr>
        <p:spPr>
          <a:xfrm>
            <a:off x="548640" y="71323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spc="0">
                <a:solidFill>
                  <a:srgbClr val="1E3A5F"/>
                </a:solidFill>
                <a:latin typeface="Cambria" pitchFamily="34" charset="0"/>
              </a:rPr>
              <a:t>How School Boards Can Engage</a:t>
            </a:r>
            <a:endParaRPr lang="en-US" sz="3600"/>
          </a:p>
        </p:txBody>
      </p:sp>
      <p:sp>
        <p:nvSpPr>
          <p:cNvPr id="10" name="Card"/>
          <p:cNvSpPr/>
          <p:nvPr/>
        </p:nvSpPr>
        <p:spPr>
          <a:xfrm>
            <a:off x="548640" y="1714170"/>
            <a:ext cx="3484778" cy="3016038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Badge"/>
          <p:cNvSpPr/>
          <p:nvPr/>
        </p:nvSpPr>
        <p:spPr>
          <a:xfrm>
            <a:off x="714221" y="2023913"/>
            <a:ext cx="548640" cy="548640"/>
          </a:xfrm>
          <a:prstGeom prst="ellipse">
            <a:avLst/>
          </a:prstGeom>
          <a:solidFill>
            <a:srgbClr val="D9B3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BadgeNum"/>
          <p:cNvSpPr/>
          <p:nvPr/>
        </p:nvSpPr>
        <p:spPr>
          <a:xfrm>
            <a:off x="714221" y="203421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spc="0">
                <a:solidFill>
                  <a:srgbClr val="152A47"/>
                </a:solidFill>
                <a:latin typeface="Cambria" pitchFamily="34" charset="0"/>
              </a:rPr>
              <a:t>1</a:t>
            </a:r>
            <a:endParaRPr lang="en-US" sz="2000"/>
          </a:p>
        </p:txBody>
      </p:sp>
      <p:sp>
        <p:nvSpPr>
          <p:cNvPr id="13" name="CardTitle"/>
          <p:cNvSpPr/>
          <p:nvPr/>
        </p:nvSpPr>
        <p:spPr>
          <a:xfrm>
            <a:off x="714221" y="2709713"/>
            <a:ext cx="2844698" cy="479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rgbClr val="1E3A5F"/>
                </a:solidFill>
                <a:ea typeface="Calibri"/>
                <a:cs typeface="Calibri"/>
              </a:rPr>
              <a:t>Learn the Facts about IDEA in Your District</a:t>
            </a:r>
          </a:p>
        </p:txBody>
      </p:sp>
      <p:sp>
        <p:nvSpPr>
          <p:cNvPr id="14" name="CardDesc"/>
          <p:cNvSpPr/>
          <p:nvPr/>
        </p:nvSpPr>
        <p:spPr>
          <a:xfrm>
            <a:off x="714221" y="3406634"/>
            <a:ext cx="2844698" cy="12961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chemeClr val="tx2"/>
                </a:solidFill>
                <a:ea typeface="Calibri"/>
                <a:cs typeface="Calibri"/>
              </a:rPr>
              <a:t>What percent of special needs services is covered by federal funding in your district?</a:t>
            </a:r>
          </a:p>
        </p:txBody>
      </p:sp>
      <p:sp>
        <p:nvSpPr>
          <p:cNvPr id="15" name="Card"/>
          <p:cNvSpPr/>
          <p:nvPr/>
        </p:nvSpPr>
        <p:spPr>
          <a:xfrm>
            <a:off x="4353458" y="1714169"/>
            <a:ext cx="3484778" cy="2988607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Badge"/>
          <p:cNvSpPr/>
          <p:nvPr/>
        </p:nvSpPr>
        <p:spPr>
          <a:xfrm>
            <a:off x="4580822" y="2023913"/>
            <a:ext cx="548640" cy="548640"/>
          </a:xfrm>
          <a:prstGeom prst="ellipse">
            <a:avLst/>
          </a:prstGeom>
          <a:solidFill>
            <a:srgbClr val="D9B3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BadgeNum"/>
          <p:cNvSpPr/>
          <p:nvPr/>
        </p:nvSpPr>
        <p:spPr>
          <a:xfrm>
            <a:off x="4580822" y="2023913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spc="0">
                <a:solidFill>
                  <a:srgbClr val="152A47"/>
                </a:solidFill>
                <a:latin typeface="Cambria" pitchFamily="34" charset="0"/>
              </a:rPr>
              <a:t>2</a:t>
            </a:r>
            <a:endParaRPr lang="en-US" sz="2000"/>
          </a:p>
        </p:txBody>
      </p:sp>
      <p:sp>
        <p:nvSpPr>
          <p:cNvPr id="18" name="CardTitle"/>
          <p:cNvSpPr/>
          <p:nvPr/>
        </p:nvSpPr>
        <p:spPr>
          <a:xfrm>
            <a:off x="4580822" y="2709713"/>
            <a:ext cx="3163914" cy="345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rgbClr val="1E3A5F"/>
                </a:solidFill>
                <a:ea typeface="Calibri"/>
                <a:cs typeface="Calibri"/>
              </a:rPr>
              <a:t>Adopt the 40 by 40 </a:t>
            </a:r>
            <a:br>
              <a:rPr lang="en-US" sz="2000" b="1">
                <a:solidFill>
                  <a:srgbClr val="1E3A5F"/>
                </a:solidFill>
                <a:ea typeface="Calibri"/>
                <a:cs typeface="Calibri"/>
              </a:rPr>
            </a:br>
            <a:r>
              <a:rPr lang="en-US" sz="2000" b="1">
                <a:solidFill>
                  <a:srgbClr val="1E3A5F"/>
                </a:solidFill>
                <a:ea typeface="Calibri"/>
                <a:cs typeface="Calibri"/>
              </a:rPr>
              <a:t>Resolution of Support</a:t>
            </a:r>
          </a:p>
        </p:txBody>
      </p:sp>
      <p:sp>
        <p:nvSpPr>
          <p:cNvPr id="19" name="CardDesc"/>
          <p:cNvSpPr/>
          <p:nvPr/>
        </p:nvSpPr>
        <p:spPr>
          <a:xfrm>
            <a:off x="4580822" y="3406633"/>
            <a:ext cx="2844698" cy="1313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chemeClr val="tx2"/>
                </a:solidFill>
                <a:ea typeface="Calibri"/>
                <a:cs typeface="Calibri"/>
              </a:rPr>
              <a:t>Educate your school community and activate their support. </a:t>
            </a:r>
          </a:p>
        </p:txBody>
      </p:sp>
      <p:sp>
        <p:nvSpPr>
          <p:cNvPr id="20" name="Card"/>
          <p:cNvSpPr/>
          <p:nvPr/>
        </p:nvSpPr>
        <p:spPr>
          <a:xfrm>
            <a:off x="8158276" y="1714170"/>
            <a:ext cx="3484778" cy="3016038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Badge"/>
          <p:cNvSpPr/>
          <p:nvPr/>
        </p:nvSpPr>
        <p:spPr>
          <a:xfrm>
            <a:off x="8365046" y="2023913"/>
            <a:ext cx="528046" cy="548640"/>
          </a:xfrm>
          <a:prstGeom prst="ellipse">
            <a:avLst/>
          </a:prstGeom>
          <a:solidFill>
            <a:srgbClr val="D9B34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" name="BadgeNum"/>
          <p:cNvSpPr/>
          <p:nvPr/>
        </p:nvSpPr>
        <p:spPr>
          <a:xfrm>
            <a:off x="8344451" y="2013615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spc="0">
                <a:solidFill>
                  <a:srgbClr val="152A47"/>
                </a:solidFill>
                <a:latin typeface="Cambria" pitchFamily="34" charset="0"/>
              </a:rPr>
              <a:t>3</a:t>
            </a:r>
            <a:endParaRPr lang="en-US" sz="2000"/>
          </a:p>
        </p:txBody>
      </p:sp>
      <p:sp>
        <p:nvSpPr>
          <p:cNvPr id="23" name="CardTitle"/>
          <p:cNvSpPr/>
          <p:nvPr/>
        </p:nvSpPr>
        <p:spPr>
          <a:xfrm>
            <a:off x="8344451" y="2709712"/>
            <a:ext cx="3081534" cy="469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 b="1">
                <a:solidFill>
                  <a:srgbClr val="1E3A5F"/>
                </a:solidFill>
                <a:latin typeface="Calibri"/>
                <a:ea typeface="Calibri"/>
                <a:cs typeface="Calibri"/>
              </a:rPr>
              <a:t>Contact your Member </a:t>
            </a:r>
            <a:br>
              <a:rPr lang="en-US" sz="2000" b="1">
                <a:solidFill>
                  <a:srgbClr val="1E3A5F"/>
                </a:solidFill>
                <a:latin typeface="Calibri"/>
                <a:ea typeface="Calibri"/>
                <a:cs typeface="Calibri"/>
              </a:rPr>
            </a:br>
            <a:r>
              <a:rPr lang="en-US" sz="2000" b="1">
                <a:solidFill>
                  <a:srgbClr val="1E3A5F"/>
                </a:solidFill>
                <a:latin typeface="Calibri"/>
                <a:ea typeface="Calibri"/>
                <a:cs typeface="Calibri"/>
              </a:rPr>
              <a:t>of Congress</a:t>
            </a:r>
            <a:endParaRPr lang="en-US" sz="2000" b="1">
              <a:solidFill>
                <a:srgbClr val="1E3A5F"/>
              </a:solidFill>
              <a:ea typeface="Calibri"/>
              <a:cs typeface="Calibri"/>
            </a:endParaRPr>
          </a:p>
        </p:txBody>
      </p:sp>
      <p:sp>
        <p:nvSpPr>
          <p:cNvPr id="24" name="CardDesc"/>
          <p:cNvSpPr/>
          <p:nvPr/>
        </p:nvSpPr>
        <p:spPr>
          <a:xfrm>
            <a:off x="8344451" y="3406632"/>
            <a:ext cx="2844698" cy="1333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chemeClr val="tx2"/>
                </a:solidFill>
                <a:latin typeface="Calibri"/>
                <a:ea typeface="Calibri"/>
                <a:cs typeface="Calibri"/>
              </a:rPr>
              <a:t>Ask your Representative and Senators to champion the annual IDEA increases.</a:t>
            </a:r>
            <a:endParaRPr lang="en-US">
              <a:solidFill>
                <a:schemeClr val="tx2"/>
              </a:solidFill>
              <a:ea typeface="Calibri"/>
              <a:cs typeface="Calibri"/>
            </a:endParaRPr>
          </a:p>
        </p:txBody>
      </p:sp>
      <p:sp>
        <p:nvSpPr>
          <p:cNvPr id="26" name="SecEyebrow"/>
          <p:cNvSpPr/>
          <p:nvPr/>
        </p:nvSpPr>
        <p:spPr>
          <a:xfrm>
            <a:off x="868680" y="49834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50"/>
          </a:p>
        </p:txBody>
      </p:sp>
      <p:sp>
        <p:nvSpPr>
          <p:cNvPr id="27" name="SecItems"/>
          <p:cNvSpPr/>
          <p:nvPr/>
        </p:nvSpPr>
        <p:spPr>
          <a:xfrm>
            <a:off x="868680" y="5285231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400"/>
          </a:p>
        </p:txBody>
      </p:sp>
      <p:sp>
        <p:nvSpPr>
          <p:cNvPr id="28" name="SecDesc"/>
          <p:cNvSpPr/>
          <p:nvPr/>
        </p:nvSpPr>
        <p:spPr>
          <a:xfrm>
            <a:off x="868680" y="559612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endParaRPr lang="en-US" sz="1050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EF932224-AB50-980E-1C21-5EB8B3B63324}"/>
              </a:ext>
            </a:extLst>
          </p:cNvPr>
          <p:cNvSpPr/>
          <p:nvPr/>
        </p:nvSpPr>
        <p:spPr>
          <a:xfrm>
            <a:off x="548640" y="4981998"/>
            <a:ext cx="11094414" cy="1418802"/>
          </a:xfrm>
          <a:prstGeom prst="roundRect">
            <a:avLst>
              <a:gd name="adj" fmla="val 7368"/>
            </a:avLst>
          </a:prstGeom>
          <a:solidFill>
            <a:srgbClr val="D9B343"/>
          </a:solidFill>
          <a:ln/>
        </p:spPr>
        <p:txBody>
          <a:bodyPr lIns="91440" tIns="45720" rIns="91440" bIns="45720" anchor="ctr" anchorCtr="0"/>
          <a:lstStyle/>
          <a:p>
            <a:pPr algn="ctr"/>
            <a:r>
              <a:rPr lang="en-US" sz="2800" b="1">
                <a:solidFill>
                  <a:srgbClr val="152A47"/>
                </a:solidFill>
                <a:latin typeface="Cambria"/>
                <a:ea typeface="Cambria"/>
                <a:cs typeface="Cambria" pitchFamily="34" charset="-120"/>
              </a:rPr>
              <a:t>Start the conversation with your school board today!</a:t>
            </a:r>
            <a:endParaRPr lang="en-US"/>
          </a:p>
          <a:p>
            <a:pPr algn="ctr"/>
            <a:r>
              <a:rPr lang="en-US" sz="2800" b="1">
                <a:solidFill>
                  <a:srgbClr val="152A47"/>
                </a:solidFill>
                <a:latin typeface="Cambria"/>
                <a:ea typeface="Cambria"/>
                <a:cs typeface="Cambria" pitchFamily="34" charset="-120"/>
              </a:rPr>
              <a:t>Students with disabilities cannot wait another 50 years.</a:t>
            </a:r>
            <a:endParaRPr lang="en-US"/>
          </a:p>
          <a:p>
            <a:pPr algn="ctr"/>
            <a:r>
              <a:rPr lang="en-US" sz="2800" b="1">
                <a:solidFill>
                  <a:srgbClr val="152A47"/>
                </a:solidFill>
                <a:latin typeface="Cambria" pitchFamily="34" charset="0"/>
                <a:ea typeface="Cambria" pitchFamily="34" charset="-122"/>
              </a:rPr>
              <a:t>Let’s finish the job Congress started in 1975.</a:t>
            </a:r>
            <a:endParaRPr lang="en-US" sz="28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3DA4E-69A1-092B-3840-F6D05FDFB0B3}"/>
              </a:ext>
            </a:extLst>
          </p:cNvPr>
          <p:cNvSpPr txBox="1"/>
          <p:nvPr/>
        </p:nvSpPr>
        <p:spPr>
          <a:xfrm>
            <a:off x="1321274" y="2098822"/>
            <a:ext cx="224021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ea typeface="Calibri"/>
                <a:cs typeface="Calibri"/>
              </a:rPr>
              <a:t>September - October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5CDDA-0D53-3F91-744B-B13F014090AC}"/>
              </a:ext>
            </a:extLst>
          </p:cNvPr>
          <p:cNvSpPr txBox="1"/>
          <p:nvPr/>
        </p:nvSpPr>
        <p:spPr>
          <a:xfrm>
            <a:off x="5231204" y="2098822"/>
            <a:ext cx="240497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ea typeface="Calibri"/>
                <a:cs typeface="Calibri"/>
              </a:rPr>
              <a:t>November - February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0D04A1-2DF8-5424-171C-317FD78A94F4}"/>
              </a:ext>
            </a:extLst>
          </p:cNvPr>
          <p:cNvSpPr txBox="1"/>
          <p:nvPr/>
        </p:nvSpPr>
        <p:spPr>
          <a:xfrm>
            <a:off x="8951571" y="2098822"/>
            <a:ext cx="2240219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 i="1">
                <a:ea typeface="Calibri"/>
                <a:cs typeface="Calibri"/>
              </a:rPr>
              <a:t>February - April</a:t>
            </a:r>
          </a:p>
        </p:txBody>
      </p:sp>
      <p:sp>
        <p:nvSpPr>
          <p:cNvPr id="30" name="Text 0">
            <a:extLst>
              <a:ext uri="{FF2B5EF4-FFF2-40B4-BE49-F238E27FC236}">
                <a16:creationId xmlns:a16="http://schemas.microsoft.com/office/drawing/2014/main" id="{5E4F26CA-C284-AA2F-5193-24C496132916}"/>
              </a:ext>
            </a:extLst>
          </p:cNvPr>
          <p:cNvSpPr/>
          <p:nvPr/>
        </p:nvSpPr>
        <p:spPr>
          <a:xfrm>
            <a:off x="579118" y="356616"/>
            <a:ext cx="454152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</a:t>
            </a:r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E8B1256-5B5F-E529-5376-E0272BDD5279}"/>
              </a:ext>
            </a:extLst>
          </p:cNvPr>
          <p:cNvGrpSpPr/>
          <p:nvPr/>
        </p:nvGrpSpPr>
        <p:grpSpPr>
          <a:xfrm>
            <a:off x="9949427" y="225419"/>
            <a:ext cx="1693627" cy="1261389"/>
            <a:chOff x="9766851" y="149668"/>
            <a:chExt cx="1899111" cy="1418802"/>
          </a:xfrm>
        </p:grpSpPr>
        <p:sp>
          <p:nvSpPr>
            <p:cNvPr id="34" name="Shape 2">
              <a:extLst>
                <a:ext uri="{FF2B5EF4-FFF2-40B4-BE49-F238E27FC236}">
                  <a16:creationId xmlns:a16="http://schemas.microsoft.com/office/drawing/2014/main" id="{23E92DB2-447A-E6AA-79EA-45D957A90B85}"/>
                </a:ext>
              </a:extLst>
            </p:cNvPr>
            <p:cNvSpPr/>
            <p:nvPr/>
          </p:nvSpPr>
          <p:spPr>
            <a:xfrm>
              <a:off x="9766851" y="149668"/>
              <a:ext cx="1899111" cy="1418802"/>
            </a:xfrm>
            <a:prstGeom prst="roundRect">
              <a:avLst>
                <a:gd name="adj" fmla="val 3019"/>
              </a:avLst>
            </a:prstGeom>
            <a:solidFill>
              <a:srgbClr val="1E3A5F"/>
            </a:solidFill>
            <a:ln/>
          </p:spPr>
          <p:txBody>
            <a:bodyPr/>
            <a:lstStyle/>
            <a:p>
              <a:endParaRPr lang="en-US"/>
            </a:p>
          </p:txBody>
        </p:sp>
        <p:pic>
          <p:nvPicPr>
            <p:cNvPr id="32" name="Image 1" descr="/home/claude/idea_pptx/logos/logo_white_gold_trim.png">
              <a:extLst>
                <a:ext uri="{FF2B5EF4-FFF2-40B4-BE49-F238E27FC236}">
                  <a16:creationId xmlns:a16="http://schemas.microsoft.com/office/drawing/2014/main" id="{DD796631-9600-50A2-BDFC-4B3B3F764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36743" y="333092"/>
              <a:ext cx="1594310" cy="10779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59526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ASK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We're Asking Congress to Do</a:t>
            </a:r>
            <a:endParaRPr lang="en-US" sz="340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593592" cy="2423160"/>
          </a:xfrm>
          <a:prstGeom prst="roundRect">
            <a:avLst>
              <a:gd name="adj" fmla="val 3019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1920240"/>
            <a:ext cx="658368" cy="658368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2075688"/>
            <a:ext cx="347472" cy="34747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502152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>
                <a:solidFill>
                  <a:srgbClr val="D9B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/>
          </a:p>
        </p:txBody>
      </p:sp>
      <p:sp>
        <p:nvSpPr>
          <p:cNvPr id="8" name="Text 5"/>
          <p:cNvSpPr/>
          <p:nvPr/>
        </p:nvSpPr>
        <p:spPr>
          <a:xfrm>
            <a:off x="822960" y="2724912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Enact a Multi-Year Glide Path</a:t>
            </a:r>
            <a:endParaRPr lang="en-US" sz="1900"/>
          </a:p>
        </p:txBody>
      </p:sp>
      <p:sp>
        <p:nvSpPr>
          <p:cNvPr id="9" name="Text 6"/>
          <p:cNvSpPr/>
          <p:nvPr/>
        </p:nvSpPr>
        <p:spPr>
          <a:xfrm>
            <a:off x="822960" y="347472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IDEA funding annually to reach 40 percent.</a:t>
            </a:r>
            <a:endParaRPr lang="en-US" sz="1400"/>
          </a:p>
        </p:txBody>
      </p:sp>
      <p:sp>
        <p:nvSpPr>
          <p:cNvPr id="10" name="Shape 7"/>
          <p:cNvSpPr/>
          <p:nvPr/>
        </p:nvSpPr>
        <p:spPr>
          <a:xfrm>
            <a:off x="4343400" y="1645920"/>
            <a:ext cx="3593592" cy="2423160"/>
          </a:xfrm>
          <a:prstGeom prst="roundRect">
            <a:avLst>
              <a:gd name="adj" fmla="val 3019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4617720" y="1920240"/>
            <a:ext cx="658368" cy="658368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68" y="2075688"/>
            <a:ext cx="347472" cy="347472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296912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>
                <a:solidFill>
                  <a:srgbClr val="D9B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/>
          </a:p>
        </p:txBody>
      </p:sp>
      <p:sp>
        <p:nvSpPr>
          <p:cNvPr id="14" name="Text 10"/>
          <p:cNvSpPr/>
          <p:nvPr/>
        </p:nvSpPr>
        <p:spPr>
          <a:xfrm>
            <a:off x="4617720" y="2724912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 IDEA From Cuts</a:t>
            </a:r>
            <a:endParaRPr lang="en-US" sz="1900"/>
          </a:p>
        </p:txBody>
      </p:sp>
      <p:sp>
        <p:nvSpPr>
          <p:cNvPr id="15" name="Text 11"/>
          <p:cNvSpPr/>
          <p:nvPr/>
        </p:nvSpPr>
        <p:spPr>
          <a:xfrm>
            <a:off x="4617720" y="347472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 special education from across-the-board cuts.</a:t>
            </a:r>
            <a:endParaRPr lang="en-US" sz="1400"/>
          </a:p>
        </p:txBody>
      </p:sp>
      <p:sp>
        <p:nvSpPr>
          <p:cNvPr id="16" name="Shape 12"/>
          <p:cNvSpPr/>
          <p:nvPr/>
        </p:nvSpPr>
        <p:spPr>
          <a:xfrm>
            <a:off x="8138160" y="1645920"/>
            <a:ext cx="3593592" cy="2423160"/>
          </a:xfrm>
          <a:prstGeom prst="roundRect">
            <a:avLst>
              <a:gd name="adj" fmla="val 3019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8412480" y="1920240"/>
            <a:ext cx="658368" cy="658368"/>
          </a:xfrm>
          <a:prstGeom prst="ellipse">
            <a:avLst/>
          </a:prstGeom>
          <a:solidFill>
            <a:srgbClr val="FFFFFF">
              <a:alpha val="12000"/>
            </a:srgbClr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7928" y="2075688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1091672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600" b="1">
                <a:solidFill>
                  <a:srgbClr val="D9B3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/>
          </a:p>
        </p:txBody>
      </p:sp>
      <p:sp>
        <p:nvSpPr>
          <p:cNvPr id="20" name="Text 15"/>
          <p:cNvSpPr/>
          <p:nvPr/>
        </p:nvSpPr>
        <p:spPr>
          <a:xfrm>
            <a:off x="8412480" y="2724912"/>
            <a:ext cx="304495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9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Reaffirm the Commitment</a:t>
            </a:r>
            <a:endParaRPr lang="en-US" sz="1900"/>
          </a:p>
        </p:txBody>
      </p:sp>
      <p:sp>
        <p:nvSpPr>
          <p:cNvPr id="21" name="Text 16"/>
          <p:cNvSpPr/>
          <p:nvPr/>
        </p:nvSpPr>
        <p:spPr>
          <a:xfrm>
            <a:off x="8412480" y="3474720"/>
            <a:ext cx="3044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>
                <a:solidFill>
                  <a:srgbClr val="DCE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Recommit to students with disabilities and their schools.</a:t>
            </a:r>
            <a:endParaRPr lang="en-US" sz="1400"/>
          </a:p>
        </p:txBody>
      </p:sp>
      <p:sp>
        <p:nvSpPr>
          <p:cNvPr id="22" name="Shape 17"/>
          <p:cNvSpPr/>
          <p:nvPr/>
        </p:nvSpPr>
        <p:spPr>
          <a:xfrm>
            <a:off x="548640" y="4343400"/>
            <a:ext cx="11091672" cy="1463040"/>
          </a:xfrm>
          <a:prstGeom prst="roundRect">
            <a:avLst>
              <a:gd name="adj" fmla="val 5000"/>
            </a:avLst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709160"/>
            <a:ext cx="502920" cy="50292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554480" y="4572000"/>
            <a:ext cx="9692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50" b="1">
                <a:solidFill>
                  <a:srgbClr val="1E3A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not a partisan issue. </a:t>
            </a:r>
            <a:r>
              <a:rPr lang="en-US" sz="16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Fully funding IDEA is a bipartisan, multi-generational promise that every Congress has fallen short.</a:t>
            </a:r>
            <a:endParaRPr lang="en-US" sz="165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26" name="Text 20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FRAMEWORK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10058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Campaign Is Built to Achieve</a:t>
            </a:r>
            <a:endParaRPr lang="en-US" sz="340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670048" cy="283464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2075688"/>
            <a:ext cx="658368" cy="658368"/>
          </a:xfrm>
          <a:prstGeom prst="ellipse">
            <a:avLst/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240280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" y="2862072"/>
            <a:ext cx="2157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7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Secure Bipartisan Support</a:t>
            </a:r>
            <a:endParaRPr lang="en-US" sz="1700"/>
          </a:p>
        </p:txBody>
      </p:sp>
      <p:sp>
        <p:nvSpPr>
          <p:cNvPr id="8" name="Text 5"/>
          <p:cNvSpPr/>
          <p:nvPr/>
        </p:nvSpPr>
        <p:spPr>
          <a:xfrm>
            <a:off x="804672" y="365760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Congressional backing for a path to 40 percent</a:t>
            </a:r>
            <a:endParaRPr lang="en-US" sz="1350"/>
          </a:p>
        </p:txBody>
      </p:sp>
      <p:sp>
        <p:nvSpPr>
          <p:cNvPr id="9" name="Shape 6"/>
          <p:cNvSpPr/>
          <p:nvPr/>
        </p:nvSpPr>
        <p:spPr>
          <a:xfrm>
            <a:off x="3419856" y="1783080"/>
            <a:ext cx="2670048" cy="283464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694176" y="2075688"/>
            <a:ext cx="658368" cy="658368"/>
          </a:xfrm>
          <a:prstGeom prst="ellipse">
            <a:avLst/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768" y="2240280"/>
            <a:ext cx="329184" cy="32918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675888" y="2862072"/>
            <a:ext cx="2157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7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Raise Public Awareness</a:t>
            </a:r>
            <a:endParaRPr lang="en-US" sz="1700"/>
          </a:p>
        </p:txBody>
      </p:sp>
      <p:sp>
        <p:nvSpPr>
          <p:cNvPr id="13" name="Text 9"/>
          <p:cNvSpPr/>
          <p:nvPr/>
        </p:nvSpPr>
        <p:spPr>
          <a:xfrm>
            <a:off x="3675888" y="365760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how underfunding burdens districts</a:t>
            </a:r>
            <a:endParaRPr lang="en-US" sz="1350"/>
          </a:p>
        </p:txBody>
      </p:sp>
      <p:sp>
        <p:nvSpPr>
          <p:cNvPr id="14" name="Shape 10"/>
          <p:cNvSpPr/>
          <p:nvPr/>
        </p:nvSpPr>
        <p:spPr>
          <a:xfrm>
            <a:off x="6291072" y="1783080"/>
            <a:ext cx="2670048" cy="283464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6565392" y="2075688"/>
            <a:ext cx="658368" cy="658368"/>
          </a:xfrm>
          <a:prstGeom prst="ellipse">
            <a:avLst/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9984" y="2240280"/>
            <a:ext cx="329184" cy="32918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547104" y="2862072"/>
            <a:ext cx="2157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7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Bring State-Specific Data</a:t>
            </a:r>
            <a:endParaRPr lang="en-US" sz="1700"/>
          </a:p>
        </p:txBody>
      </p:sp>
      <p:sp>
        <p:nvSpPr>
          <p:cNvPr id="18" name="Text 13"/>
          <p:cNvSpPr/>
          <p:nvPr/>
        </p:nvSpPr>
        <p:spPr>
          <a:xfrm>
            <a:off x="6547104" y="365760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Equip offices with local numbers and stories</a:t>
            </a:r>
            <a:endParaRPr lang="en-US" sz="1350"/>
          </a:p>
        </p:txBody>
      </p:sp>
      <p:sp>
        <p:nvSpPr>
          <p:cNvPr id="19" name="Shape 14"/>
          <p:cNvSpPr/>
          <p:nvPr/>
        </p:nvSpPr>
        <p:spPr>
          <a:xfrm>
            <a:off x="9162288" y="1783080"/>
            <a:ext cx="2670048" cy="2834640"/>
          </a:xfrm>
          <a:prstGeom prst="roundRect">
            <a:avLst>
              <a:gd name="adj" fmla="val 2740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9436608" y="2075688"/>
            <a:ext cx="658368" cy="658368"/>
          </a:xfrm>
          <a:prstGeom prst="ellipse">
            <a:avLst/>
          </a:prstGeom>
          <a:solidFill>
            <a:srgbClr val="EEF1F5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1200" y="2240280"/>
            <a:ext cx="329184" cy="32918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418320" y="2862072"/>
            <a:ext cx="215798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7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Generate Real Momentum</a:t>
            </a:r>
            <a:endParaRPr lang="en-US" sz="1700"/>
          </a:p>
        </p:txBody>
      </p:sp>
      <p:sp>
        <p:nvSpPr>
          <p:cNvPr id="23" name="Text 17"/>
          <p:cNvSpPr/>
          <p:nvPr/>
        </p:nvSpPr>
        <p:spPr>
          <a:xfrm>
            <a:off x="9418320" y="3657600"/>
            <a:ext cx="21579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 attention that's hard to ignore</a:t>
            </a:r>
            <a:endParaRPr lang="en-US" sz="1350"/>
          </a:p>
        </p:txBody>
      </p:sp>
      <p:sp>
        <p:nvSpPr>
          <p:cNvPr id="24" name="Shape 18"/>
          <p:cNvSpPr/>
          <p:nvPr/>
        </p:nvSpPr>
        <p:spPr>
          <a:xfrm>
            <a:off x="548640" y="4846320"/>
            <a:ext cx="11091672" cy="1371600"/>
          </a:xfrm>
          <a:prstGeom prst="roundRect">
            <a:avLst>
              <a:gd name="adj" fmla="val 5333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19"/>
          <p:cNvSpPr/>
          <p:nvPr/>
        </p:nvSpPr>
        <p:spPr>
          <a:xfrm>
            <a:off x="868680" y="49834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AUDIENCES</a:t>
            </a:r>
            <a:endParaRPr lang="en-US" sz="1300"/>
          </a:p>
        </p:txBody>
      </p:sp>
      <p:sp>
        <p:nvSpPr>
          <p:cNvPr id="26" name="Text 20"/>
          <p:cNvSpPr/>
          <p:nvPr/>
        </p:nvSpPr>
        <p:spPr>
          <a:xfrm>
            <a:off x="868680" y="534924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Influencers: </a:t>
            </a:r>
            <a:r>
              <a:rPr lang="en-US" sz="1500">
                <a:solidFill>
                  <a:srgbClr val="E5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associations, board members, superintendents, parents</a:t>
            </a:r>
            <a:endParaRPr lang="en-US" sz="1500"/>
          </a:p>
        </p:txBody>
      </p:sp>
      <p:sp>
        <p:nvSpPr>
          <p:cNvPr id="27" name="Shape 21"/>
          <p:cNvSpPr/>
          <p:nvPr/>
        </p:nvSpPr>
        <p:spPr>
          <a:xfrm>
            <a:off x="6126480" y="5029200"/>
            <a:ext cx="0" cy="1005840"/>
          </a:xfrm>
          <a:prstGeom prst="line">
            <a:avLst/>
          </a:prstGeom>
          <a:noFill/>
          <a:ln w="9525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2"/>
          <p:cNvSpPr/>
          <p:nvPr/>
        </p:nvSpPr>
        <p:spPr>
          <a:xfrm>
            <a:off x="6355080" y="5349240"/>
            <a:ext cx="5120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b="1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Recipients: </a:t>
            </a:r>
            <a:r>
              <a:rPr lang="en-US" sz="1500">
                <a:solidFill>
                  <a:srgbClr val="E5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congressional delegations, appropriators, media, public</a:t>
            </a:r>
            <a:endParaRPr lang="en-US" sz="1500"/>
          </a:p>
        </p:txBody>
      </p:sp>
      <p:sp>
        <p:nvSpPr>
          <p:cNvPr id="29" name="Text 23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30" name="Text 24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/>
          <p:nvPr/>
        </p:nvSpPr>
        <p:spPr>
          <a:xfrm>
            <a:off x="548640" y="384048"/>
            <a:ext cx="5486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spc="200">
                <a:solidFill>
                  <a:srgbClr val="D9B343"/>
                </a:solidFill>
                <a:latin typeface="Calibri" pitchFamily="34" charset="0"/>
              </a:rPr>
              <a:t>HIGH-LEVEL LAUNCH PLAN</a:t>
            </a:r>
            <a:endParaRPr lang="en-US" sz="1400"/>
          </a:p>
        </p:txBody>
      </p:sp>
      <p:sp>
        <p:nvSpPr>
          <p:cNvPr id="3" name="Title"/>
          <p:cNvSpPr/>
          <p:nvPr/>
        </p:nvSpPr>
        <p:spPr>
          <a:xfrm>
            <a:off x="548640" y="713232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900" b="1" spc="0">
                <a:solidFill>
                  <a:srgbClr val="1E3A5F"/>
                </a:solidFill>
                <a:latin typeface="Cambria" pitchFamily="34" charset="0"/>
              </a:rPr>
              <a:t>A Phased Rollout, Built Around the Congressional Calendar</a:t>
            </a:r>
            <a:endParaRPr lang="en-US" sz="2900"/>
          </a:p>
        </p:txBody>
      </p:sp>
      <p:sp>
        <p:nvSpPr>
          <p:cNvPr id="4" name="Sub"/>
          <p:cNvSpPr/>
          <p:nvPr/>
        </p:nvSpPr>
        <p:spPr>
          <a:xfrm>
            <a:off x="548640" y="1444752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spc="0">
                <a:solidFill>
                  <a:srgbClr val="4A5A6B"/>
                </a:solidFill>
                <a:latin typeface="Calibri" pitchFamily="34" charset="0"/>
              </a:rPr>
              <a:t>Grassroots work begins in September. Congressional advocacy runs continuously from November through April.</a:t>
            </a:r>
            <a:endParaRPr lang="en-US" sz="1400"/>
          </a:p>
        </p:txBody>
      </p:sp>
      <p:sp>
        <p:nvSpPr>
          <p:cNvPr id="5" name="Axis"/>
          <p:cNvSpPr/>
          <p:nvPr/>
        </p:nvSpPr>
        <p:spPr>
          <a:xfrm>
            <a:off x="1737360" y="2724912"/>
            <a:ext cx="9921240" cy="18288"/>
          </a:xfrm>
          <a:prstGeom prst="rect">
            <a:avLst/>
          </a:prstGeom>
          <a:solidFill>
            <a:srgbClr val="C9CCD2"/>
          </a:solidFill>
          <a:ln>
            <a:noFill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00" name="MSEPT"/>
          <p:cNvSpPr/>
          <p:nvPr/>
        </p:nvSpPr>
        <p:spPr>
          <a:xfrm>
            <a:off x="1808797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SEPT</a:t>
            </a:r>
            <a:endParaRPr lang="en-US" sz="1000"/>
          </a:p>
        </p:txBody>
      </p:sp>
      <p:sp>
        <p:nvSpPr>
          <p:cNvPr id="101" name="MOCT"/>
          <p:cNvSpPr/>
          <p:nvPr/>
        </p:nvSpPr>
        <p:spPr>
          <a:xfrm>
            <a:off x="3048952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OCT</a:t>
            </a:r>
            <a:endParaRPr lang="en-US" sz="1000"/>
          </a:p>
        </p:txBody>
      </p:sp>
      <p:sp>
        <p:nvSpPr>
          <p:cNvPr id="102" name="MNOV"/>
          <p:cNvSpPr/>
          <p:nvPr/>
        </p:nvSpPr>
        <p:spPr>
          <a:xfrm>
            <a:off x="4289107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NOV</a:t>
            </a:r>
            <a:endParaRPr lang="en-US" sz="1000"/>
          </a:p>
        </p:txBody>
      </p:sp>
      <p:sp>
        <p:nvSpPr>
          <p:cNvPr id="103" name="MDEC"/>
          <p:cNvSpPr/>
          <p:nvPr/>
        </p:nvSpPr>
        <p:spPr>
          <a:xfrm>
            <a:off x="5529262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DEC</a:t>
            </a:r>
            <a:endParaRPr lang="en-US" sz="1000"/>
          </a:p>
        </p:txBody>
      </p:sp>
      <p:sp>
        <p:nvSpPr>
          <p:cNvPr id="104" name="MJAN"/>
          <p:cNvSpPr/>
          <p:nvPr/>
        </p:nvSpPr>
        <p:spPr>
          <a:xfrm>
            <a:off x="6769417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JAN</a:t>
            </a:r>
            <a:endParaRPr lang="en-US" sz="1000"/>
          </a:p>
        </p:txBody>
      </p:sp>
      <p:sp>
        <p:nvSpPr>
          <p:cNvPr id="105" name="MFEB"/>
          <p:cNvSpPr/>
          <p:nvPr/>
        </p:nvSpPr>
        <p:spPr>
          <a:xfrm>
            <a:off x="8009572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FEB</a:t>
            </a:r>
            <a:endParaRPr lang="en-US" sz="1000"/>
          </a:p>
        </p:txBody>
      </p:sp>
      <p:sp>
        <p:nvSpPr>
          <p:cNvPr id="106" name="MMAR"/>
          <p:cNvSpPr/>
          <p:nvPr/>
        </p:nvSpPr>
        <p:spPr>
          <a:xfrm>
            <a:off x="9249727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MAR</a:t>
            </a:r>
            <a:endParaRPr lang="en-US" sz="1000"/>
          </a:p>
        </p:txBody>
      </p:sp>
      <p:sp>
        <p:nvSpPr>
          <p:cNvPr id="107" name="MAPR"/>
          <p:cNvSpPr/>
          <p:nvPr/>
        </p:nvSpPr>
        <p:spPr>
          <a:xfrm>
            <a:off x="10489882" y="2432304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spc="100">
                <a:solidFill>
                  <a:srgbClr val="4A5A6B"/>
                </a:solidFill>
                <a:latin typeface="Calibri" pitchFamily="34" charset="0"/>
              </a:rPr>
              <a:t>APR</a:t>
            </a:r>
            <a:endParaRPr lang="en-US" sz="1000"/>
          </a:p>
        </p:txBody>
      </p:sp>
      <p:sp>
        <p:nvSpPr>
          <p:cNvPr id="20" name="RowLbl1"/>
          <p:cNvSpPr/>
          <p:nvPr/>
        </p:nvSpPr>
        <p:spPr>
          <a:xfrm>
            <a:off x="548640" y="2907792"/>
            <a:ext cx="1097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050" b="1" spc="50">
                <a:solidFill>
                  <a:srgbClr val="1E3A5F"/>
                </a:solidFill>
                <a:latin typeface="Calibri" pitchFamily="34" charset="0"/>
              </a:rPr>
              <a:t>GRASSROOTS</a:t>
            </a:r>
            <a:endParaRPr lang="en-US" sz="1050"/>
          </a:p>
        </p:txBody>
      </p:sp>
      <p:sp>
        <p:nvSpPr>
          <p:cNvPr id="21" name="Seg"/>
          <p:cNvSpPr/>
          <p:nvPr/>
        </p:nvSpPr>
        <p:spPr>
          <a:xfrm>
            <a:off x="1737360" y="2880360"/>
            <a:ext cx="2425446" cy="530352"/>
          </a:xfrm>
          <a:prstGeom prst="roundRect">
            <a:avLst>
              <a:gd name="adj" fmla="val 2000"/>
            </a:avLst>
          </a:prstGeom>
          <a:solidFill>
            <a:srgbClr val="1E3A5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22" name="SegT"/>
          <p:cNvSpPr/>
          <p:nvPr/>
        </p:nvSpPr>
        <p:spPr>
          <a:xfrm>
            <a:off x="1737360" y="2880360"/>
            <a:ext cx="2425446" cy="29169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Inform districts;</a:t>
            </a:r>
            <a:endParaRPr lang="en-US" sz="950"/>
          </a:p>
        </p:txBody>
      </p:sp>
      <p:sp>
        <p:nvSpPr>
          <p:cNvPr id="23" name="SegT2"/>
          <p:cNvSpPr/>
          <p:nvPr/>
        </p:nvSpPr>
        <p:spPr>
          <a:xfrm>
            <a:off x="1737360" y="3145536"/>
            <a:ext cx="242544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launch materials and website</a:t>
            </a:r>
            <a:endParaRPr lang="en-US" sz="950"/>
          </a:p>
        </p:txBody>
      </p:sp>
      <p:sp>
        <p:nvSpPr>
          <p:cNvPr id="24" name="Seg"/>
          <p:cNvSpPr/>
          <p:nvPr/>
        </p:nvSpPr>
        <p:spPr>
          <a:xfrm>
            <a:off x="4217670" y="2880360"/>
            <a:ext cx="2425445" cy="530352"/>
          </a:xfrm>
          <a:prstGeom prst="roundRect">
            <a:avLst>
              <a:gd name="adj" fmla="val 2000"/>
            </a:avLst>
          </a:prstGeom>
          <a:solidFill>
            <a:srgbClr val="1E3A5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25" name="SegT"/>
          <p:cNvSpPr/>
          <p:nvPr/>
        </p:nvSpPr>
        <p:spPr>
          <a:xfrm>
            <a:off x="4217670" y="2880360"/>
            <a:ext cx="2425445" cy="29169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Local action: resolutions,</a:t>
            </a:r>
            <a:endParaRPr lang="en-US" sz="950"/>
          </a:p>
        </p:txBody>
      </p:sp>
      <p:sp>
        <p:nvSpPr>
          <p:cNvPr id="26" name="SegT2"/>
          <p:cNvSpPr/>
          <p:nvPr/>
        </p:nvSpPr>
        <p:spPr>
          <a:xfrm>
            <a:off x="4217670" y="3145536"/>
            <a:ext cx="2425445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op-eds, testimonials</a:t>
            </a:r>
            <a:endParaRPr lang="en-US" sz="950"/>
          </a:p>
        </p:txBody>
      </p:sp>
      <p:sp>
        <p:nvSpPr>
          <p:cNvPr id="27" name="Seg"/>
          <p:cNvSpPr/>
          <p:nvPr/>
        </p:nvSpPr>
        <p:spPr>
          <a:xfrm>
            <a:off x="6697979" y="2880360"/>
            <a:ext cx="1185291" cy="530352"/>
          </a:xfrm>
          <a:prstGeom prst="roundRect">
            <a:avLst>
              <a:gd name="adj" fmla="val 2000"/>
            </a:avLst>
          </a:prstGeom>
          <a:solidFill>
            <a:srgbClr val="1E3A5F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28" name="SegT"/>
          <p:cNvSpPr/>
          <p:nvPr/>
        </p:nvSpPr>
        <p:spPr>
          <a:xfrm>
            <a:off x="6697979" y="2880360"/>
            <a:ext cx="1185291" cy="291693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Weeks of</a:t>
            </a:r>
            <a:endParaRPr lang="en-US" sz="950"/>
          </a:p>
        </p:txBody>
      </p:sp>
      <p:sp>
        <p:nvSpPr>
          <p:cNvPr id="29" name="SegT2"/>
          <p:cNvSpPr/>
          <p:nvPr/>
        </p:nvSpPr>
        <p:spPr>
          <a:xfrm>
            <a:off x="6697979" y="3145536"/>
            <a:ext cx="1185291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b="1" spc="0">
                <a:solidFill>
                  <a:srgbClr val="FFFFFF"/>
                </a:solidFill>
                <a:latin typeface="Calibri" pitchFamily="34" charset="0"/>
              </a:rPr>
              <a:t>Action</a:t>
            </a:r>
            <a:endParaRPr lang="en-US" sz="950"/>
          </a:p>
        </p:txBody>
      </p:sp>
      <p:sp>
        <p:nvSpPr>
          <p:cNvPr id="30" name="RowLbl2"/>
          <p:cNvSpPr/>
          <p:nvPr/>
        </p:nvSpPr>
        <p:spPr>
          <a:xfrm>
            <a:off x="548640" y="3749039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spc="50">
                <a:solidFill>
                  <a:srgbClr val="B8912A"/>
                </a:solidFill>
                <a:latin typeface="Calibri" pitchFamily="34" charset="0"/>
              </a:rPr>
              <a:t>CONGRESSIONAL
ADVOCACY</a:t>
            </a:r>
            <a:endParaRPr lang="en-US" sz="1050"/>
          </a:p>
        </p:txBody>
      </p:sp>
      <p:sp>
        <p:nvSpPr>
          <p:cNvPr id="31" name="CongBar"/>
          <p:cNvSpPr/>
          <p:nvPr/>
        </p:nvSpPr>
        <p:spPr>
          <a:xfrm>
            <a:off x="4217670" y="3749039"/>
            <a:ext cx="7440929" cy="777240"/>
          </a:xfrm>
          <a:prstGeom prst="roundRect">
            <a:avLst>
              <a:gd name="adj" fmla="val 1500"/>
            </a:avLst>
          </a:prstGeom>
          <a:solidFill>
            <a:srgbClr val="D9B343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2" name="CongT"/>
          <p:cNvSpPr/>
          <p:nvPr/>
        </p:nvSpPr>
        <p:spPr>
          <a:xfrm>
            <a:off x="4400550" y="3749039"/>
            <a:ext cx="7075169" cy="4274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00" b="1" spc="0">
                <a:solidFill>
                  <a:srgbClr val="152A47"/>
                </a:solidFill>
                <a:latin typeface="Calibri" pitchFamily="34" charset="0"/>
              </a:rPr>
              <a:t>Meetings · Testimony · Leave-Behinds</a:t>
            </a:r>
            <a:endParaRPr lang="en-US" sz="1400"/>
          </a:p>
        </p:txBody>
      </p:sp>
      <p:sp>
        <p:nvSpPr>
          <p:cNvPr id="33" name="CongT2"/>
          <p:cNvSpPr/>
          <p:nvPr/>
        </p:nvSpPr>
        <p:spPr>
          <a:xfrm>
            <a:off x="4400550" y="4137659"/>
            <a:ext cx="7075169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00" spc="0">
                <a:solidFill>
                  <a:srgbClr val="152A47"/>
                </a:solidFill>
                <a:latin typeface="Calibri" pitchFamily="34" charset="0"/>
              </a:rPr>
              <a:t>Continuous engagement through the appropriations calendar</a:t>
            </a:r>
            <a:endParaRPr lang="en-US" sz="1100"/>
          </a:p>
        </p:txBody>
      </p:sp>
      <p:sp>
        <p:nvSpPr>
          <p:cNvPr id="34" name="RowLbl3"/>
          <p:cNvSpPr/>
          <p:nvPr/>
        </p:nvSpPr>
        <p:spPr>
          <a:xfrm>
            <a:off x="548640" y="4800600"/>
            <a:ext cx="1097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spc="50">
                <a:solidFill>
                  <a:srgbClr val="1E3A5F"/>
                </a:solidFill>
                <a:latin typeface="Calibri" pitchFamily="34" charset="0"/>
              </a:rPr>
              <a:t>PUBLIC &amp;
DIGITAL</a:t>
            </a:r>
            <a:endParaRPr lang="en-US" sz="1050"/>
          </a:p>
        </p:txBody>
      </p:sp>
      <p:sp>
        <p:nvSpPr>
          <p:cNvPr id="35" name="PubBar"/>
          <p:cNvSpPr/>
          <p:nvPr/>
        </p:nvSpPr>
        <p:spPr>
          <a:xfrm>
            <a:off x="6697979" y="4800600"/>
            <a:ext cx="4905756" cy="502920"/>
          </a:xfrm>
          <a:prstGeom prst="roundRect">
            <a:avLst>
              <a:gd name="adj" fmla="val 2000"/>
            </a:avLst>
          </a:prstGeom>
          <a:solidFill>
            <a:srgbClr val="6B84A0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36" name="PubT"/>
          <p:cNvSpPr/>
          <p:nvPr/>
        </p:nvSpPr>
        <p:spPr>
          <a:xfrm>
            <a:off x="6880859" y="4800600"/>
            <a:ext cx="45399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spc="0">
                <a:solidFill>
                  <a:srgbClr val="FFFFFF"/>
                </a:solidFill>
                <a:latin typeface="Calibri" pitchFamily="34" charset="0"/>
              </a:rPr>
              <a:t>Broad public action: website live, op-eds, social push</a:t>
            </a:r>
            <a:endParaRPr lang="en-US" sz="1100"/>
          </a:p>
        </p:txBody>
      </p:sp>
      <p:sp>
        <p:nvSpPr>
          <p:cNvPr id="37" name="Callout"/>
          <p:cNvSpPr/>
          <p:nvPr/>
        </p:nvSpPr>
        <p:spPr>
          <a:xfrm>
            <a:off x="548640" y="5623560"/>
            <a:ext cx="10881360" cy="658368"/>
          </a:xfrm>
          <a:prstGeom prst="roundRect">
            <a:avLst>
              <a:gd name="adj" fmla="val 1200"/>
            </a:avLst>
          </a:prstGeom>
          <a:solidFill>
            <a:srgbClr val="EAD9A0"/>
          </a:solidFill>
          <a:ln/>
          <a:effectLst/>
        </p:spPr>
        <p:txBody>
          <a:bodyPr/>
          <a:lstStyle/>
          <a:p>
            <a:endParaRPr lang="en-US"/>
          </a:p>
        </p:txBody>
      </p:sp>
      <p:sp>
        <p:nvSpPr>
          <p:cNvPr id="38" name="CalloutT"/>
          <p:cNvSpPr/>
          <p:nvPr/>
        </p:nvSpPr>
        <p:spPr>
          <a:xfrm>
            <a:off x="822960" y="5623560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b="1" spc="0">
                <a:solidFill>
                  <a:srgbClr val="152A47"/>
                </a:solidFill>
                <a:latin typeface="Calibri" pitchFamily="34" charset="0"/>
              </a:rPr>
              <a:t>Advocacy doesn't wait for one moment — it runs from the first post-election meetings in November through the spring appropriations push in April, spanning the new Congress convening in January.</a:t>
            </a:r>
            <a:endParaRPr lang="en-US" sz="1150"/>
          </a:p>
        </p:txBody>
      </p:sp>
      <p:sp>
        <p:nvSpPr>
          <p:cNvPr id="500" name="Footer"/>
          <p:cNvSpPr/>
          <p:nvPr/>
        </p:nvSpPr>
        <p:spPr>
          <a:xfrm>
            <a:off x="548640" y="6537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spc="0">
                <a:solidFill>
                  <a:srgbClr val="4A5A6B"/>
                </a:solidFill>
                <a:latin typeface="Calibri" pitchFamily="34" charset="0"/>
              </a:rPr>
              <a:t>40 by 40: Fulfill the IDEA Promise</a:t>
            </a:r>
            <a:endParaRPr lang="en-US" sz="900"/>
          </a:p>
        </p:txBody>
      </p:sp>
      <p:sp>
        <p:nvSpPr>
          <p:cNvPr id="501" name="PageNum"/>
          <p:cNvSpPr/>
          <p:nvPr/>
        </p:nvSpPr>
        <p:spPr>
          <a:xfrm>
            <a:off x="11521440" y="653796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spc="0">
                <a:solidFill>
                  <a:srgbClr val="4A5A6B"/>
                </a:solidFill>
                <a:latin typeface="Calibri" pitchFamily="34" charset="0"/>
              </a:rPr>
              <a:t>8</a:t>
            </a:r>
            <a:endParaRPr lang="en-US" sz="90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MESSAGING FRAMEWORK</a:t>
            </a:r>
            <a:endParaRPr lang="en-US" sz="1400"/>
          </a:p>
        </p:txBody>
      </p:sp>
      <p:sp>
        <p:nvSpPr>
          <p:cNvPr id="3" name="Text 1"/>
          <p:cNvSpPr/>
          <p:nvPr/>
        </p:nvSpPr>
        <p:spPr>
          <a:xfrm>
            <a:off x="548640" y="749808"/>
            <a:ext cx="9601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Message, Told Consistently Nationwide</a:t>
            </a:r>
            <a:endParaRPr lang="en-US" sz="320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1463040"/>
          </a:xfrm>
          <a:prstGeom prst="roundRect">
            <a:avLst>
              <a:gd name="adj" fmla="val 5000"/>
            </a:avLst>
          </a:prstGeom>
          <a:solidFill>
            <a:srgbClr val="1E3A5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1764792"/>
            <a:ext cx="384048" cy="3840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371600" y="1627632"/>
            <a:ext cx="9966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i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“Congress promised 40 percent in 1975. Today it's 10 percent — and districts pay the difference. Congress must fulfill its promise.”</a:t>
            </a:r>
            <a:endParaRPr lang="en-US" sz="1800"/>
          </a:p>
        </p:txBody>
      </p:sp>
      <p:sp>
        <p:nvSpPr>
          <p:cNvPr id="7" name="Shape 4"/>
          <p:cNvSpPr/>
          <p:nvPr/>
        </p:nvSpPr>
        <p:spPr>
          <a:xfrm>
            <a:off x="548640" y="3246120"/>
            <a:ext cx="3593592" cy="28803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3538728"/>
            <a:ext cx="329184" cy="32918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22960" y="3995928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Consequences</a:t>
            </a:r>
            <a:endParaRPr lang="en-US" sz="1800"/>
          </a:p>
        </p:txBody>
      </p:sp>
      <p:sp>
        <p:nvSpPr>
          <p:cNvPr id="10" name="Text 6"/>
          <p:cNvSpPr/>
          <p:nvPr/>
        </p:nvSpPr>
        <p:spPr>
          <a:xfrm>
            <a:off x="822960" y="4572000"/>
            <a:ext cx="30449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Cuts investment in all students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Hits rural districts hardest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Pressures local levies</a:t>
            </a:r>
            <a:endParaRPr lang="en-US" sz="1500"/>
          </a:p>
        </p:txBody>
      </p:sp>
      <p:sp>
        <p:nvSpPr>
          <p:cNvPr id="11" name="Shape 7"/>
          <p:cNvSpPr/>
          <p:nvPr/>
        </p:nvSpPr>
        <p:spPr>
          <a:xfrm>
            <a:off x="4343400" y="3246120"/>
            <a:ext cx="3593592" cy="28803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3538728"/>
            <a:ext cx="329184" cy="32918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617720" y="3995928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Solution</a:t>
            </a:r>
            <a:endParaRPr lang="en-US" sz="1800"/>
          </a:p>
        </p:txBody>
      </p:sp>
      <p:sp>
        <p:nvSpPr>
          <p:cNvPr id="14" name="Text 9"/>
          <p:cNvSpPr/>
          <p:nvPr/>
        </p:nvSpPr>
        <p:spPr>
          <a:xfrm>
            <a:off x="4617720" y="4572000"/>
            <a:ext cx="30449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Deliver 40% federal funding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realistic, multi-year path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Fiscally responsible, overdue</a:t>
            </a:r>
            <a:endParaRPr lang="en-US" sz="1500"/>
          </a:p>
        </p:txBody>
      </p:sp>
      <p:sp>
        <p:nvSpPr>
          <p:cNvPr id="15" name="Shape 10"/>
          <p:cNvSpPr/>
          <p:nvPr/>
        </p:nvSpPr>
        <p:spPr>
          <a:xfrm>
            <a:off x="8138160" y="3246120"/>
            <a:ext cx="3593592" cy="288036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A1A1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2480" y="3538728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412480" y="3995928"/>
            <a:ext cx="30449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800" b="1">
                <a:solidFill>
                  <a:srgbClr val="1E3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Call to Action</a:t>
            </a:r>
            <a:endParaRPr lang="en-US" sz="1800"/>
          </a:p>
        </p:txBody>
      </p:sp>
      <p:sp>
        <p:nvSpPr>
          <p:cNvPr id="18" name="Text 12"/>
          <p:cNvSpPr/>
          <p:nvPr/>
        </p:nvSpPr>
        <p:spPr>
          <a:xfrm>
            <a:off x="8412480" y="4572000"/>
            <a:ext cx="3044952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Honor the IDEA commitment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 40 percent</a:t>
            </a:r>
            <a:endParaRPr lang="en-US" sz="1500"/>
          </a:p>
          <a:p>
            <a:pPr marL="203200" indent="-203200">
              <a:lnSpc>
                <a:spcPct val="125000"/>
              </a:lnSpc>
              <a:spcAft>
                <a:spcPts val="1200"/>
              </a:spcAft>
              <a:buSzPct val="100000"/>
              <a:buChar char="●"/>
            </a:pPr>
            <a:r>
              <a:rPr lang="en-US" sz="15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Don't wait 50 more years</a:t>
            </a:r>
            <a:endParaRPr lang="en-US" sz="1500"/>
          </a:p>
        </p:txBody>
      </p:sp>
      <p:sp>
        <p:nvSpPr>
          <p:cNvPr id="19" name="Text 13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20" name="Text 14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4A5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3A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idea_pptx/logos/logo_white_gold_tri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88" y="914400"/>
            <a:ext cx="2103120" cy="142198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237744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0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5000"/>
          </a:p>
        </p:txBody>
      </p:sp>
      <p:sp>
        <p:nvSpPr>
          <p:cNvPr id="4" name="Text 1"/>
          <p:cNvSpPr/>
          <p:nvPr/>
        </p:nvSpPr>
        <p:spPr>
          <a:xfrm>
            <a:off x="0" y="324612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i="1">
                <a:solidFill>
                  <a:srgbClr val="EAD9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finish the job Congress started in 1975.</a:t>
            </a:r>
            <a:endParaRPr lang="en-US" sz="1900"/>
          </a:p>
        </p:txBody>
      </p:sp>
      <p:sp>
        <p:nvSpPr>
          <p:cNvPr id="5" name="Shape 2"/>
          <p:cNvSpPr/>
          <p:nvPr/>
        </p:nvSpPr>
        <p:spPr>
          <a:xfrm>
            <a:off x="4724248" y="4023360"/>
            <a:ext cx="2743200" cy="0"/>
          </a:xfrm>
          <a:prstGeom prst="line">
            <a:avLst/>
          </a:prstGeom>
          <a:noFill/>
          <a:ln w="9525">
            <a:solidFill>
              <a:srgbClr val="FFFFF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0" y="4297680"/>
            <a:ext cx="12191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Illinois Association of School Boards</a:t>
            </a:r>
            <a:endParaRPr lang="en-US" sz="1800"/>
          </a:p>
        </p:txBody>
      </p:sp>
      <p:sp>
        <p:nvSpPr>
          <p:cNvPr id="7" name="Text 4"/>
          <p:cNvSpPr/>
          <p:nvPr/>
        </p:nvSpPr>
        <p:spPr>
          <a:xfrm>
            <a:off x="0" y="4709160"/>
            <a:ext cx="12191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500"/>
          </a:p>
        </p:txBody>
      </p:sp>
      <p:sp>
        <p:nvSpPr>
          <p:cNvPr id="8" name="Text 5"/>
          <p:cNvSpPr/>
          <p:nvPr/>
        </p:nvSpPr>
        <p:spPr>
          <a:xfrm>
            <a:off x="0" y="5138928"/>
            <a:ext cx="1219169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i="1">
                <a:solidFill>
                  <a:srgbClr val="D9B3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www.40by2040.org</a:t>
            </a:r>
            <a:endParaRPr lang="en-US" sz="1500"/>
          </a:p>
        </p:txBody>
      </p:sp>
      <p:sp>
        <p:nvSpPr>
          <p:cNvPr id="9" name="Text 6"/>
          <p:cNvSpPr/>
          <p:nvPr/>
        </p:nvSpPr>
        <p:spPr>
          <a:xfrm>
            <a:off x="45720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by 40: Fulfill the IDEA Promise</a:t>
            </a:r>
            <a:endParaRPr lang="en-US" sz="1100"/>
          </a:p>
        </p:txBody>
      </p:sp>
      <p:sp>
        <p:nvSpPr>
          <p:cNvPr id="10" name="Text 7"/>
          <p:cNvSpPr/>
          <p:nvPr/>
        </p:nvSpPr>
        <p:spPr>
          <a:xfrm>
            <a:off x="11002975" y="64739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>
                <a:solidFill>
                  <a:srgbClr val="FFFFFF">
                    <a:alpha val="7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 by 40: Fulfill the IDEA Promise</dc:title>
  <dc:subject>PptxGenJS Presentation</dc:subject>
  <dc:creator>Minnesota School Boards Association</dc:creator>
  <cp:revision>4</cp:revision>
  <dcterms:created xsi:type="dcterms:W3CDTF">2026-06-29T18:05:13Z</dcterms:created>
  <dcterms:modified xsi:type="dcterms:W3CDTF">2026-10-21T20:33:08Z</dcterms:modified>
</cp:coreProperties>
</file>