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sldIdLst>
    <p:sldId id="25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83" r:id="rId22"/>
    <p:sldId id="303" r:id="rId23"/>
    <p:sldId id="272" r:id="rId24"/>
    <p:sldId id="271" r:id="rId25"/>
    <p:sldId id="27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B9D52B-E784-042D-35B5-EA0D79022AB9}" name="Matt Schultz" initials="MS" userId="S::mschultz@iasb.com::2ae4abe9-918b-437f-8c57-00210d8668ce" providerId="AD"/>
  <p188:author id="{C6E1DD98-D77D-71E0-E2D5-A405A89727D9}" name="Katie Grant" initials="KG" userId="S::kgrant@iasb.com::8106bcd7-827e-477e-9c45-5a42f0a347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900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07" autoAdjust="0"/>
  </p:normalViewPr>
  <p:slideViewPr>
    <p:cSldViewPr snapToGrid="0">
      <p:cViewPr varScale="1">
        <p:scale>
          <a:sx n="96" d="100"/>
          <a:sy n="96" d="100"/>
        </p:scale>
        <p:origin x="11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BF180-586F-480A-9B1D-F4AE52BE15CB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47C1-BE0A-4E41-9921-82C22BEC4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47C1-BE0A-4E41-9921-82C22BEC44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47C1-BE0A-4E41-9921-82C22BEC44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47C1-BE0A-4E41-9921-82C22BEC44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3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B99290-76F3-7C0A-8C2C-D7F1C312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21410"/>
            <a:ext cx="12192000" cy="385546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26717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9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o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C80597-19E0-92E7-0B34-64705EED8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63887" y="0"/>
            <a:ext cx="7228114" cy="685800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E220D-37C4-6DBF-97F0-621A561E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457200"/>
            <a:ext cx="4037610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F1715A6-1C30-8363-F9AD-D41DB2D8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68" y="2128651"/>
            <a:ext cx="4037610" cy="320336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704798-7A5F-6C92-DF01-9B8FE2437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3886" y="1092531"/>
            <a:ext cx="7228114" cy="42394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4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Gold Bloc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6D9987-BB3B-19E5-5775-D6FC0E4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366295" cy="5495926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18C484-4B8A-0438-C746-F7175AB2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457200"/>
            <a:ext cx="5201392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28F2D25-1936-D4AB-6787-388EA7CDB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340350" y="1211343"/>
            <a:ext cx="6083712" cy="4741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A275088-47EE-9DF3-87AA-224D7908F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68" y="2128651"/>
            <a:ext cx="5296394" cy="3077333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09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A2CACC-38C8-11A4-AA2D-76C758F5E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325645" cy="546735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C2E902-4190-6973-E3AC-80AA4B51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457200"/>
            <a:ext cx="5296394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34C230-C407-BA25-300E-C96721B28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644" y="-1"/>
            <a:ext cx="5866356" cy="6858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2863802-6386-8F2F-FBFA-D607D587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68" y="2128651"/>
            <a:ext cx="5296394" cy="2827813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54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EE4F0C-E685-DBB9-4592-CD1E92857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538162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3F5C31-D1D7-10A3-E436-B8D4AC1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EF2D0-2932-F56F-8613-5530AECD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9655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290F3B-F014-3A47-50C7-96C313A31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8956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1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EE4F0C-E685-DBB9-4592-CD1E92857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5413664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7724B-9CF6-C714-26CF-699E7298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29083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420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4225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9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4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7185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49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AS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6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55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9083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088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81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32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32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0255C-C5AB-9870-E2B5-254702E0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226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794946-88E3-82F2-C053-710A03CD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822"/>
            <a:ext cx="10515600" cy="767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A0CF53-89E5-4344-E1C0-32DF5A2C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6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07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AF611-D6DF-FD4F-0702-A0A5EF667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88952" cy="1522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404A5-DB5E-5BD4-F19D-C16DA2BFE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7810" y="1522664"/>
            <a:ext cx="4334189" cy="533533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80B805-97E1-EC24-A208-2746919E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DDE1E5-F8C0-CB88-FD4A-7E922E4ED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3329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21DCBE-443A-19D6-B0F0-11C0EABB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6325"/>
            <a:ext cx="6332908" cy="27315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29E0B-B023-3628-BE7A-73796E6D6FE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263055" y="1681163"/>
            <a:ext cx="365977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9E910F4-7A41-0C65-6919-B8BA6FF6436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63054" y="2663572"/>
            <a:ext cx="3659772" cy="273151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39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DF0AF-7E34-EF1B-3043-DE588C8B2A8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52442"/>
            <a:ext cx="12191999" cy="33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5" r:id="rId2"/>
    <p:sldLayoutId id="2147483654" r:id="rId3"/>
    <p:sldLayoutId id="2147483649" r:id="rId4"/>
    <p:sldLayoutId id="2147483650" r:id="rId5"/>
    <p:sldLayoutId id="2147483651" r:id="rId6"/>
    <p:sldLayoutId id="2147483652" r:id="rId7"/>
    <p:sldLayoutId id="2147483660" r:id="rId8"/>
    <p:sldLayoutId id="2147483661" r:id="rId9"/>
    <p:sldLayoutId id="2147483653" r:id="rId10"/>
    <p:sldLayoutId id="2147483665" r:id="rId11"/>
    <p:sldLayoutId id="2147483664" r:id="rId12"/>
    <p:sldLayoutId id="2147483663" r:id="rId13"/>
    <p:sldLayoutId id="2147483666" r:id="rId14"/>
    <p:sldLayoutId id="2147483667" r:id="rId15"/>
    <p:sldLayoutId id="2147483656" r:id="rId16"/>
    <p:sldLayoutId id="21474836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image" Target="../media/image1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9679-DE52-0BA6-3885-70A6B8FE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7" y="-729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IASB PowerPoint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10D6-4A67-F6A9-FA7C-7B9323739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97" y="921732"/>
            <a:ext cx="9486205" cy="560886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4000" b="1" dirty="0">
                <a:solidFill>
                  <a:schemeClr val="accent6"/>
                </a:solidFill>
              </a:rPr>
              <a:t> </a:t>
            </a:r>
            <a:r>
              <a:rPr lang="en-US" sz="4000" b="1" dirty="0"/>
              <a:t>use Arial font</a:t>
            </a:r>
            <a:r>
              <a:rPr lang="en-US" sz="2300" b="1" dirty="0"/>
              <a:t>.</a:t>
            </a:r>
            <a:br>
              <a:rPr lang="en-US" sz="2300" dirty="0">
                <a:solidFill>
                  <a:schemeClr val="accent6"/>
                </a:solidFill>
              </a:rPr>
            </a:br>
            <a:r>
              <a:rPr lang="en-US" sz="2300" dirty="0"/>
              <a:t>(This is IASB’s preferred font for presentations because, as a standard Microsoft font,</a:t>
            </a:r>
            <a:br>
              <a:rPr lang="en-US" sz="2300" dirty="0"/>
            </a:br>
            <a:r>
              <a:rPr lang="en-US" sz="2300" dirty="0"/>
              <a:t>it reduces the likelihood of font substitutions.)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4000" b="1" dirty="0"/>
              <a:t> use JAC brand colors</a:t>
            </a:r>
            <a:r>
              <a:rPr lang="en-US" sz="4000" dirty="0"/>
              <a:t>, which are built into this template’s theme.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4000" b="1" dirty="0"/>
              <a:t> use PowerPoint’s Designer        </a:t>
            </a:r>
            <a:r>
              <a:rPr lang="en-US" sz="4000" dirty="0"/>
              <a:t>(optional).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300" i="1" dirty="0"/>
              <a:t>If you plan to share your presentation file or PDF with members, (posting online or sending via email), it is best practice to make it ADA-compliant: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2500" b="1" dirty="0"/>
              <a:t> add Alternate Text to images. </a:t>
            </a:r>
            <a:r>
              <a:rPr lang="en-US" sz="2500" dirty="0"/>
              <a:t>(Right click on image + View Alt Text or click         under the Accessibility tab).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2500" b="1" dirty="0"/>
              <a:t> mark decorative-only images </a:t>
            </a:r>
            <a:r>
              <a:rPr lang="en-US" sz="2500" dirty="0"/>
              <a:t>(images that add visual but are not informative).</a:t>
            </a:r>
            <a:br>
              <a:rPr lang="en-US" sz="2500" dirty="0"/>
            </a:br>
            <a:r>
              <a:rPr lang="en-US" sz="2500" dirty="0"/>
              <a:t>(Right click on image + View Alt Text and then check “Mark as decorative” box or click            under the Accessibility tab.)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2500" b="1" dirty="0"/>
              <a:t> use PowerPoint’s built-in Accessibility Checker                 </a:t>
            </a:r>
            <a:r>
              <a:rPr lang="en-US" sz="2500" dirty="0"/>
              <a:t>(under the Accessibility tab OR in bottom right corner).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rgbClr val="C00000"/>
                </a:solidFill>
              </a:rPr>
              <a:t>Don’t</a:t>
            </a:r>
            <a:r>
              <a:rPr lang="en-US" sz="2500" b="1" dirty="0"/>
              <a:t> use “Smart Art.”           </a:t>
            </a:r>
            <a:r>
              <a:rPr lang="en-US" sz="2500" dirty="0"/>
              <a:t>It is not ADA-compliant.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Designer button">
            <a:extLst>
              <a:ext uri="{FF2B5EF4-FFF2-40B4-BE49-F238E27FC236}">
                <a16:creationId xmlns:a16="http://schemas.microsoft.com/office/drawing/2014/main" id="{E10A6960-1C8C-427E-3EBA-AE2E765D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03" t="-1126" r="38922" b="78216"/>
          <a:stretch/>
        </p:blipFill>
        <p:spPr>
          <a:xfrm>
            <a:off x="5571235" y="2275213"/>
            <a:ext cx="457361" cy="600134"/>
          </a:xfrm>
          <a:prstGeom prst="rect">
            <a:avLst/>
          </a:prstGeom>
        </p:spPr>
      </p:pic>
      <p:pic>
        <p:nvPicPr>
          <p:cNvPr id="19" name="Picture 18" descr="Alt Text button">
            <a:extLst>
              <a:ext uri="{FF2B5EF4-FFF2-40B4-BE49-F238E27FC236}">
                <a16:creationId xmlns:a16="http://schemas.microsoft.com/office/drawing/2014/main" id="{E684C977-9383-F07B-1579-2F0DD11B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049" y="3562145"/>
            <a:ext cx="299370" cy="568036"/>
          </a:xfrm>
          <a:prstGeom prst="rect">
            <a:avLst/>
          </a:prstGeom>
        </p:spPr>
      </p:pic>
      <p:pic>
        <p:nvPicPr>
          <p:cNvPr id="21" name="Picture 20" descr="Mark as Decorative button">
            <a:extLst>
              <a:ext uri="{FF2B5EF4-FFF2-40B4-BE49-F238E27FC236}">
                <a16:creationId xmlns:a16="http://schemas.microsoft.com/office/drawing/2014/main" id="{76ADD79F-5141-DB7B-E2FF-1B406D541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980" y="4130181"/>
            <a:ext cx="514303" cy="614093"/>
          </a:xfrm>
          <a:prstGeom prst="rect">
            <a:avLst/>
          </a:prstGeom>
        </p:spPr>
      </p:pic>
      <p:pic>
        <p:nvPicPr>
          <p:cNvPr id="17" name="Picture 16" descr="Check Accessibility button">
            <a:extLst>
              <a:ext uri="{FF2B5EF4-FFF2-40B4-BE49-F238E27FC236}">
                <a16:creationId xmlns:a16="http://schemas.microsoft.com/office/drawing/2014/main" id="{8E3E221D-A877-C99D-0D46-4244D627C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631" y="4590373"/>
            <a:ext cx="698531" cy="744588"/>
          </a:xfrm>
          <a:prstGeom prst="rect">
            <a:avLst/>
          </a:prstGeom>
        </p:spPr>
      </p:pic>
      <p:pic>
        <p:nvPicPr>
          <p:cNvPr id="7" name="Picture 6" descr="SmartArt button">
            <a:extLst>
              <a:ext uri="{FF2B5EF4-FFF2-40B4-BE49-F238E27FC236}">
                <a16:creationId xmlns:a16="http://schemas.microsoft.com/office/drawing/2014/main" id="{2E6614BB-12A7-D464-DF2A-A6A2AF75A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915" y="5417379"/>
            <a:ext cx="406837" cy="429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7C647D-A1A5-D5E0-9CF6-4FA968410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326" y="5528088"/>
            <a:ext cx="270204" cy="270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15FB8B-27BD-653C-C77F-D159B6B81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24" y="982428"/>
            <a:ext cx="270204" cy="270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B0D12D-A855-4C6C-BEA3-AE7609075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446" y="1881599"/>
            <a:ext cx="270204" cy="270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320B1A-9C64-2968-22B9-DB033F22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693" y="2494154"/>
            <a:ext cx="270204" cy="270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728E5A-103D-2341-A619-A5F1751B2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326" y="3726166"/>
            <a:ext cx="270204" cy="2702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696896-618D-AB10-447D-9826DFBE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326" y="4147145"/>
            <a:ext cx="270204" cy="270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B8BF85-BE7D-C183-6E4B-5FE5D24C7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326" y="4936295"/>
            <a:ext cx="270204" cy="270204"/>
          </a:xfrm>
          <a:prstGeom prst="rect">
            <a:avLst/>
          </a:prstGeom>
        </p:spPr>
      </p:pic>
      <p:pic>
        <p:nvPicPr>
          <p:cNvPr id="31" name="Picture 30" descr="Accessibility Investigate button">
            <a:extLst>
              <a:ext uri="{FF2B5EF4-FFF2-40B4-BE49-F238E27FC236}">
                <a16:creationId xmlns:a16="http://schemas.microsoft.com/office/drawing/2014/main" id="{EE5F61D6-C64A-F977-E5DB-2EDE7B95D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0000"/>
          <a:stretch/>
        </p:blipFill>
        <p:spPr>
          <a:xfrm>
            <a:off x="8141325" y="5228791"/>
            <a:ext cx="1495614" cy="212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967EAA-1380-8630-39DF-22E2BA35631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2009"/>
          <a:stretch/>
        </p:blipFill>
        <p:spPr>
          <a:xfrm>
            <a:off x="8849415" y="642730"/>
            <a:ext cx="2622625" cy="11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C1DE-B4CA-88A8-7751-F00FCF2D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36351-77FC-D828-FC26-7D3F999CB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E51BE8-8800-5C37-E671-2AB7A6E6109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FDBF-D6D0-45BF-D623-2A01C858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E3BF7-C389-3651-F97D-1497626029AF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DDF1F-9687-85A6-60CA-F6E3B79C3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4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A566-C642-CAD8-80BB-2A3FE387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9DF60-D125-CAC4-CCE7-D2996CC083B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6859-6DEB-152A-06EB-FEF787081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7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A1D-9B98-BE26-E46A-CA0ED08D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51C7-68E6-6DC1-E129-97091AB5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5CC8D-90BD-5251-88FB-A81542F5D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2E1B-9D84-77C2-C641-F48D7ADB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2FA1-A498-0FF0-2031-3192808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E8AF-76FB-37D1-FFA8-4831B5239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878DC-9719-BD72-2EBB-D8B12613A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1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F28D-B93D-F514-3D35-8764E776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F8A59-F46E-470E-8CB3-549341CE489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7C789-B0DD-200F-60AF-C953C950D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 and clock icon">
            <a:extLst>
              <a:ext uri="{FF2B5EF4-FFF2-40B4-BE49-F238E27FC236}">
                <a16:creationId xmlns:a16="http://schemas.microsoft.com/office/drawing/2014/main" id="{E5237449-6AFD-3A40-FF3F-F523F08C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7" y="3021150"/>
            <a:ext cx="1039055" cy="1039055"/>
          </a:xfrm>
          <a:prstGeom prst="rect">
            <a:avLst/>
          </a:prstGeom>
        </p:spPr>
      </p:pic>
      <p:pic>
        <p:nvPicPr>
          <p:cNvPr id="4" name="Picture 3" descr="Mouse cursor icon">
            <a:extLst>
              <a:ext uri="{FF2B5EF4-FFF2-40B4-BE49-F238E27FC236}">
                <a16:creationId xmlns:a16="http://schemas.microsoft.com/office/drawing/2014/main" id="{E97C9BD6-EB10-51B3-DB48-3EB146D04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8" y="1869333"/>
            <a:ext cx="1039055" cy="1039055"/>
          </a:xfrm>
          <a:prstGeom prst="rect">
            <a:avLst/>
          </a:prstGeom>
        </p:spPr>
      </p:pic>
      <p:pic>
        <p:nvPicPr>
          <p:cNvPr id="5" name="Picture 4" descr="Star icon">
            <a:extLst>
              <a:ext uri="{FF2B5EF4-FFF2-40B4-BE49-F238E27FC236}">
                <a16:creationId xmlns:a16="http://schemas.microsoft.com/office/drawing/2014/main" id="{5459750C-0390-7B55-8D37-F35B13533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8" y="720877"/>
            <a:ext cx="1039055" cy="1039055"/>
          </a:xfrm>
          <a:prstGeom prst="rect">
            <a:avLst/>
          </a:prstGeom>
          <a:noFill/>
        </p:spPr>
      </p:pic>
      <p:pic>
        <p:nvPicPr>
          <p:cNvPr id="6" name="Picture 5" descr="Checkmark/tick mark icon">
            <a:extLst>
              <a:ext uri="{FF2B5EF4-FFF2-40B4-BE49-F238E27FC236}">
                <a16:creationId xmlns:a16="http://schemas.microsoft.com/office/drawing/2014/main" id="{92DCBE6D-C6FE-5562-FA35-ED91982D9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7" y="4169606"/>
            <a:ext cx="1042416" cy="1042416"/>
          </a:xfrm>
          <a:prstGeom prst="rect">
            <a:avLst/>
          </a:prstGeom>
        </p:spPr>
      </p:pic>
      <p:pic>
        <p:nvPicPr>
          <p:cNvPr id="7" name="Picture 6" descr="Paperclip icon">
            <a:extLst>
              <a:ext uri="{FF2B5EF4-FFF2-40B4-BE49-F238E27FC236}">
                <a16:creationId xmlns:a16="http://schemas.microsoft.com/office/drawing/2014/main" id="{78C4C1C3-6752-E13B-111D-562ADCE98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6" y="720877"/>
            <a:ext cx="1043250" cy="1042416"/>
          </a:xfrm>
          <a:prstGeom prst="rect">
            <a:avLst/>
          </a:prstGeom>
        </p:spPr>
      </p:pic>
      <p:pic>
        <p:nvPicPr>
          <p:cNvPr id="8" name="Picture 7" descr="video icon">
            <a:extLst>
              <a:ext uri="{FF2B5EF4-FFF2-40B4-BE49-F238E27FC236}">
                <a16:creationId xmlns:a16="http://schemas.microsoft.com/office/drawing/2014/main" id="{7F27BEE4-53DB-539D-B65E-6A11FB28A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7" y="3021150"/>
            <a:ext cx="1043250" cy="1042416"/>
          </a:xfrm>
          <a:prstGeom prst="rect">
            <a:avLst/>
          </a:prstGeom>
        </p:spPr>
      </p:pic>
      <p:pic>
        <p:nvPicPr>
          <p:cNvPr id="9" name="Picture 8" descr="icon of paper with word &quot;Law&quot; and a tick mark">
            <a:extLst>
              <a:ext uri="{FF2B5EF4-FFF2-40B4-BE49-F238E27FC236}">
                <a16:creationId xmlns:a16="http://schemas.microsoft.com/office/drawing/2014/main" id="{692CED1F-EA7F-DB86-202B-4EEFF1A22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468" y="3021150"/>
            <a:ext cx="1042416" cy="1042416"/>
          </a:xfrm>
          <a:prstGeom prst="rect">
            <a:avLst/>
          </a:prstGeom>
        </p:spPr>
      </p:pic>
      <p:pic>
        <p:nvPicPr>
          <p:cNvPr id="10" name="Picture 9" descr="Seedling/growth icon">
            <a:extLst>
              <a:ext uri="{FF2B5EF4-FFF2-40B4-BE49-F238E27FC236}">
                <a16:creationId xmlns:a16="http://schemas.microsoft.com/office/drawing/2014/main" id="{37403344-2C15-3789-D422-07BCBCB520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68" y="720877"/>
            <a:ext cx="1042416" cy="1042416"/>
          </a:xfrm>
          <a:prstGeom prst="rect">
            <a:avLst/>
          </a:prstGeom>
        </p:spPr>
      </p:pic>
      <p:pic>
        <p:nvPicPr>
          <p:cNvPr id="11" name="Picture 10" descr="Key icon">
            <a:extLst>
              <a:ext uri="{FF2B5EF4-FFF2-40B4-BE49-F238E27FC236}">
                <a16:creationId xmlns:a16="http://schemas.microsoft.com/office/drawing/2014/main" id="{64D4586F-3AFF-EC92-30C8-CC4A615CFD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49" y="720877"/>
            <a:ext cx="1042416" cy="1042416"/>
          </a:xfrm>
          <a:prstGeom prst="rect">
            <a:avLst/>
          </a:prstGeom>
        </p:spPr>
      </p:pic>
      <p:pic>
        <p:nvPicPr>
          <p:cNvPr id="12" name="Picture 11" descr="Speech bubble icon">
            <a:extLst>
              <a:ext uri="{FF2B5EF4-FFF2-40B4-BE49-F238E27FC236}">
                <a16:creationId xmlns:a16="http://schemas.microsoft.com/office/drawing/2014/main" id="{F71AE165-D387-6DAF-61CE-42B03570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1" y="1869333"/>
            <a:ext cx="1041583" cy="1042416"/>
          </a:xfrm>
          <a:prstGeom prst="rect">
            <a:avLst/>
          </a:prstGeom>
        </p:spPr>
      </p:pic>
      <p:pic>
        <p:nvPicPr>
          <p:cNvPr id="13" name="Picture 12" descr="Target with a dart in the bull's eye">
            <a:extLst>
              <a:ext uri="{FF2B5EF4-FFF2-40B4-BE49-F238E27FC236}">
                <a16:creationId xmlns:a16="http://schemas.microsoft.com/office/drawing/2014/main" id="{AEEC3B27-C57B-3A6F-452D-F66E969B4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92" y="3021150"/>
            <a:ext cx="1043250" cy="1042416"/>
          </a:xfrm>
          <a:prstGeom prst="rect">
            <a:avLst/>
          </a:prstGeom>
        </p:spPr>
      </p:pic>
      <p:pic>
        <p:nvPicPr>
          <p:cNvPr id="14" name="Picture 13" descr="Thinking icon">
            <a:extLst>
              <a:ext uri="{FF2B5EF4-FFF2-40B4-BE49-F238E27FC236}">
                <a16:creationId xmlns:a16="http://schemas.microsoft.com/office/drawing/2014/main" id="{25A94E68-7030-964B-AEC5-89C1D7FE32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27" y="1869333"/>
            <a:ext cx="1042416" cy="1042416"/>
          </a:xfrm>
          <a:prstGeom prst="rect">
            <a:avLst/>
          </a:prstGeom>
        </p:spPr>
      </p:pic>
      <p:pic>
        <p:nvPicPr>
          <p:cNvPr id="15" name="Picture 14" descr="Toolbox icon">
            <a:extLst>
              <a:ext uri="{FF2B5EF4-FFF2-40B4-BE49-F238E27FC236}">
                <a16:creationId xmlns:a16="http://schemas.microsoft.com/office/drawing/2014/main" id="{803BAAAE-FEDE-9E7C-7A86-04F557ED2A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92" y="1869333"/>
            <a:ext cx="1042416" cy="1042416"/>
          </a:xfrm>
          <a:prstGeom prst="rect">
            <a:avLst/>
          </a:prstGeom>
        </p:spPr>
      </p:pic>
      <p:pic>
        <p:nvPicPr>
          <p:cNvPr id="16" name="Picture 15" descr="International &quot;No&quot; sign">
            <a:extLst>
              <a:ext uri="{FF2B5EF4-FFF2-40B4-BE49-F238E27FC236}">
                <a16:creationId xmlns:a16="http://schemas.microsoft.com/office/drawing/2014/main" id="{2179870E-69B7-BB15-FB81-D571B44D58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7" y="4169606"/>
            <a:ext cx="1042416" cy="1042416"/>
          </a:xfrm>
          <a:prstGeom prst="rect">
            <a:avLst/>
          </a:prstGeom>
        </p:spPr>
      </p:pic>
      <p:pic>
        <p:nvPicPr>
          <p:cNvPr id="17" name="Picture 16" descr="International &quot;No&quot; sign">
            <a:extLst>
              <a:ext uri="{FF2B5EF4-FFF2-40B4-BE49-F238E27FC236}">
                <a16:creationId xmlns:a16="http://schemas.microsoft.com/office/drawing/2014/main" id="{0E241B21-E118-72F0-F8DA-5B394B412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884" y="4169606"/>
            <a:ext cx="1042416" cy="1042416"/>
          </a:xfrm>
          <a:prstGeom prst="rect">
            <a:avLst/>
          </a:prstGeom>
        </p:spPr>
      </p:pic>
      <p:pic>
        <p:nvPicPr>
          <p:cNvPr id="18" name="Picture 17" descr="Checkmark/tick mark icon">
            <a:extLst>
              <a:ext uri="{FF2B5EF4-FFF2-40B4-BE49-F238E27FC236}">
                <a16:creationId xmlns:a16="http://schemas.microsoft.com/office/drawing/2014/main" id="{BED31B5D-FF6A-97E9-3A12-8F25A86D29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4537" y="4169606"/>
            <a:ext cx="1042416" cy="1042416"/>
          </a:xfrm>
          <a:prstGeom prst="rect">
            <a:avLst/>
          </a:prstGeom>
        </p:spPr>
      </p:pic>
      <p:pic>
        <p:nvPicPr>
          <p:cNvPr id="19" name="Picture 18" descr="Screenshot showing Format Picture options">
            <a:extLst>
              <a:ext uri="{FF2B5EF4-FFF2-40B4-BE49-F238E27FC236}">
                <a16:creationId xmlns:a16="http://schemas.microsoft.com/office/drawing/2014/main" id="{3E38F08B-8DA1-B8BB-823F-68C21E75DF1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b="8034"/>
          <a:stretch/>
        </p:blipFill>
        <p:spPr>
          <a:xfrm>
            <a:off x="7368833" y="2698420"/>
            <a:ext cx="3199056" cy="366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FC1924-A609-9E27-FB2F-6445C15BF182}"/>
              </a:ext>
            </a:extLst>
          </p:cNvPr>
          <p:cNvSpPr txBox="1"/>
          <p:nvPr/>
        </p:nvSpPr>
        <p:spPr>
          <a:xfrm>
            <a:off x="6372520" y="662995"/>
            <a:ext cx="5486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ICON LIBRARY</a:t>
            </a:r>
          </a:p>
          <a:p>
            <a:r>
              <a:rPr lang="en-US" sz="1800" dirty="0"/>
              <a:t>Copy and paste icons from this slide as needed. For example, substitute bulle</a:t>
            </a:r>
            <a:r>
              <a:rPr lang="en-US" dirty="0"/>
              <a:t>t characters with icons, use icons to highlight an important point. You might use the icon to indicate a link to a video. </a:t>
            </a:r>
            <a:r>
              <a:rPr lang="en-US" sz="1800" dirty="0"/>
              <a:t>To change the icon color, go to “Format Picture.”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0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1E69C-53B3-F5A1-7274-4C594E1DF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832E-C0D2-C040-7774-0B92C20D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Mockup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76DBE-13CF-7A90-97F1-E21D3F1EF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see slide 9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AD881-A505-6DF0-0633-3F4C08FBD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076D3-C7C9-5BF0-FA32-2EA96068E69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Text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A2824-7EB7-871B-3FEE-070A03B6110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Bullets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5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A2EE8-6925-81F1-FE6A-61D5142F0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3F9935-E302-A8FC-E07E-3F464E092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87" y="0"/>
            <a:ext cx="7228114" cy="6858000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E821CD-6273-C8AE-D327-0B326DDE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1976"/>
            <a:ext cx="4004355" cy="567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</a:p>
        </p:txBody>
      </p:sp>
      <p:pic>
        <p:nvPicPr>
          <p:cNvPr id="10" name="Picture Placeholder 40" descr="A large room with glass walls&#10;">
            <a:extLst>
              <a:ext uri="{FF2B5EF4-FFF2-40B4-BE49-F238E27FC236}">
                <a16:creationId xmlns:a16="http://schemas.microsoft.com/office/drawing/2014/main" id="{9DF779E4-B911-C179-8BD1-AA47ACE833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54" b="26954"/>
          <a:stretch/>
        </p:blipFill>
        <p:spPr>
          <a:xfrm>
            <a:off x="4963886" y="987425"/>
            <a:ext cx="7228114" cy="415448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5C5A0C-8E96-2151-7562-D826CD966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1065"/>
            <a:ext cx="4004355" cy="3281091"/>
          </a:xfrm>
        </p:spPr>
        <p:txBody>
          <a:bodyPr>
            <a:normAutofit/>
          </a:bodyPr>
          <a:lstStyle/>
          <a:p>
            <a:r>
              <a:rPr lang="en-US" b="1" spc="0" dirty="0">
                <a:solidFill>
                  <a:srgbClr val="00549F"/>
                </a:solidFill>
              </a:rPr>
              <a:t>TITLES</a:t>
            </a:r>
          </a:p>
          <a:p>
            <a:r>
              <a:rPr lang="en-US" b="0" spc="0" dirty="0">
                <a:solidFill>
                  <a:srgbClr val="00549F"/>
                </a:solidFill>
              </a:rPr>
              <a:t>See slide 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7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7302-0108-AB44-CAEB-27E00C73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6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159AC-676B-71A1-7444-6A8BA88A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F1F59-0B97-7098-1EB5-692101F21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6366295" cy="5646657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77518-200F-EAD4-DBBB-F12D5A75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1976"/>
            <a:ext cx="4985919" cy="103542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EF6C9-5F2A-4FDF-D64F-9396A90DD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6294" y="0"/>
            <a:ext cx="5825706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2178A-E028-E74B-3703-559D07C8B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3086"/>
            <a:ext cx="4985919" cy="2769070"/>
          </a:xfrm>
        </p:spPr>
        <p:txBody>
          <a:bodyPr/>
          <a:lstStyle/>
          <a:p>
            <a:r>
              <a:rPr lang="en-US" b="1" spc="0" dirty="0">
                <a:solidFill>
                  <a:srgbClr val="00549F"/>
                </a:solidFill>
              </a:rPr>
              <a:t>TITLES</a:t>
            </a:r>
          </a:p>
          <a:p>
            <a:r>
              <a:rPr lang="en-US" b="0" spc="0" dirty="0">
                <a:solidFill>
                  <a:srgbClr val="00549F"/>
                </a:solidFill>
              </a:rPr>
              <a:t>SEE SLIDE 13</a:t>
            </a:r>
          </a:p>
          <a:p>
            <a:endParaRPr lang="en-US" dirty="0"/>
          </a:p>
        </p:txBody>
      </p:sp>
      <p:pic>
        <p:nvPicPr>
          <p:cNvPr id="6" name="Picture Placeholder 40" descr="A large room with glass walls&#10;">
            <a:extLst>
              <a:ext uri="{FF2B5EF4-FFF2-40B4-BE49-F238E27FC236}">
                <a16:creationId xmlns:a16="http://schemas.microsoft.com/office/drawing/2014/main" id="{C1C84F7D-A467-D163-0B98-71425AE25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r="7980"/>
          <a:stretch/>
        </p:blipFill>
        <p:spPr>
          <a:xfrm>
            <a:off x="6366295" y="-2"/>
            <a:ext cx="582570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4341-463D-B265-846E-A58E71D58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FCB0B9-6003-CF3F-2639-F8FA4408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6366295" cy="5646657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F0DFE-5420-14D8-C640-12BCA03C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70879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Picture Placeholder 40" descr="A large room with glass walls&#10;">
            <a:extLst>
              <a:ext uri="{FF2B5EF4-FFF2-40B4-BE49-F238E27FC236}">
                <a16:creationId xmlns:a16="http://schemas.microsoft.com/office/drawing/2014/main" id="{E089F43E-FB7E-73BF-B422-06B14B0F07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21" b="22021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B07C0-D2D5-5C4C-6F64-83FEEB11C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5653"/>
            <a:ext cx="4070879" cy="2575070"/>
          </a:xfrm>
        </p:spPr>
        <p:txBody>
          <a:bodyPr/>
          <a:lstStyle/>
          <a:p>
            <a:r>
              <a:rPr lang="en-US" dirty="0"/>
              <a:t>See slide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C850C-E767-EBF7-520A-796D1B0A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28CB8E-07D9-6765-A81D-7C9D8FB75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6366295" cy="5646657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72E07-CBED-D7F1-F832-71ECA06E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2148"/>
            <a:ext cx="4985919" cy="103542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E02E9-0D2E-D75E-779A-9917C5DD1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6294" y="0"/>
            <a:ext cx="5825706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A4E6A-300C-9F16-0A4D-22639E3B9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8723"/>
            <a:ext cx="4985919" cy="2344108"/>
          </a:xfrm>
        </p:spPr>
        <p:txBody>
          <a:bodyPr>
            <a:normAutofit/>
          </a:bodyPr>
          <a:lstStyle/>
          <a:p>
            <a:r>
              <a:rPr lang="en-US" b="1" spc="0" dirty="0">
                <a:solidFill>
                  <a:srgbClr val="00549F"/>
                </a:solidFill>
              </a:rPr>
              <a:t>TITLES</a:t>
            </a:r>
          </a:p>
          <a:p>
            <a:r>
              <a:rPr lang="en-US" b="0" spc="0" dirty="0">
                <a:solidFill>
                  <a:srgbClr val="00549F"/>
                </a:solidFill>
              </a:rPr>
              <a:t>See slide 13 – There is an added icon and description below. </a:t>
            </a:r>
          </a:p>
          <a:p>
            <a:endParaRPr lang="en-US" dirty="0"/>
          </a:p>
        </p:txBody>
      </p:sp>
      <p:pic>
        <p:nvPicPr>
          <p:cNvPr id="6" name="Picture Placeholder 40" descr="A large room with glass walls&#10;">
            <a:extLst>
              <a:ext uri="{FF2B5EF4-FFF2-40B4-BE49-F238E27FC236}">
                <a16:creationId xmlns:a16="http://schemas.microsoft.com/office/drawing/2014/main" id="{61F4143A-BDC2-D004-71D4-E6D1B3C0C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r="7980"/>
          <a:stretch/>
        </p:blipFill>
        <p:spPr>
          <a:xfrm>
            <a:off x="6366295" y="-2"/>
            <a:ext cx="5825706" cy="6858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9F5BC-526D-37C5-BF92-AB9BC686F1F5}"/>
              </a:ext>
            </a:extLst>
          </p:cNvPr>
          <p:cNvSpPr txBox="1"/>
          <p:nvPr/>
        </p:nvSpPr>
        <p:spPr>
          <a:xfrm>
            <a:off x="1575436" y="4578015"/>
            <a:ext cx="425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Example use of item and text for mockup only.</a:t>
            </a:r>
            <a:endParaRPr lang="en-US" sz="1600" dirty="0"/>
          </a:p>
        </p:txBody>
      </p:sp>
      <p:pic>
        <p:nvPicPr>
          <p:cNvPr id="8" name="Picture 7" descr="Icon of paper with checkmark and word &quot;Law&quot;">
            <a:extLst>
              <a:ext uri="{FF2B5EF4-FFF2-40B4-BE49-F238E27FC236}">
                <a16:creationId xmlns:a16="http://schemas.microsoft.com/office/drawing/2014/main" id="{F96CEFEF-8E66-4EB7-633C-86BB42C53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127" y="4646465"/>
            <a:ext cx="679872" cy="6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5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7C08-7B34-11A0-095E-0DD112A9B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F7725-CDBF-45EA-A433-436A1D3AD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3F80-BFFC-0F1E-3869-AD6BE1B2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8FFC-EC2E-3140-2D64-77FDEEDC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BA31-0E56-4927-C871-301287A2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EB599-E747-155B-9B68-3E6537093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3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B7F4-920F-4FDC-6E14-09AE757F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309D-112C-E357-FC91-B11647E8E2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35F03-1C44-E947-7F87-C1C08F4E7A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1A22-3722-7CE4-1D90-CBB933BB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9356-1A36-EEA0-E933-56556227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A4C8-D175-3D38-ADD3-1BC224EF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1DC4-E608-7EFA-728F-67F9DC7FA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A0EB1-FEE1-F785-3E06-39F283DDF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E4B0A-5CF2-3C45-CAD8-9F85F6E0CB8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4275-03F0-9678-C0B5-D4B3194BBF1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4DE76-C66B-A50C-5B1B-7AA66D92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CA45-611F-3E56-6340-4703DEF5F4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39883-E24D-1F1B-670B-F85B2C06F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DA0774-95C8-BDD2-72F4-4C406912B3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C999DD-F5C7-2977-3B71-38CE8343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4018"/>
      </p:ext>
    </p:extLst>
  </p:cSld>
  <p:clrMapOvr>
    <a:masterClrMapping/>
  </p:clrMapOvr>
</p:sld>
</file>

<file path=ppt/theme/theme1.xml><?xml version="1.0" encoding="utf-8"?>
<a:theme xmlns:a="http://schemas.openxmlformats.org/drawingml/2006/main" name="IASB-yellow">
  <a:themeElements>
    <a:clrScheme name="JAC 2025">
      <a:dk1>
        <a:sysClr val="windowText" lastClr="000000"/>
      </a:dk1>
      <a:lt1>
        <a:srgbClr val="FFFFFF"/>
      </a:lt1>
      <a:dk2>
        <a:srgbClr val="A0D1C7"/>
      </a:dk2>
      <a:lt2>
        <a:srgbClr val="FFFFFF"/>
      </a:lt2>
      <a:accent1>
        <a:srgbClr val="AA4674"/>
      </a:accent1>
      <a:accent2>
        <a:srgbClr val="81A14C"/>
      </a:accent2>
      <a:accent3>
        <a:srgbClr val="651C3C"/>
      </a:accent3>
      <a:accent4>
        <a:srgbClr val="8E8F8F"/>
      </a:accent4>
      <a:accent5>
        <a:srgbClr val="C7992D"/>
      </a:accent5>
      <a:accent6>
        <a:srgbClr val="000000"/>
      </a:accent6>
      <a:hlink>
        <a:srgbClr val="00549F"/>
      </a:hlink>
      <a:folHlink>
        <a:srgbClr val="AA46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 powerpoint template rays-bg" id="{1A9A866D-7A2B-469A-A66C-6F2FD324A0B2}" vid="{D766657E-267C-4329-A67E-A240CEAE3C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62098B731CE42B204AC87B1686D91" ma:contentTypeVersion="23" ma:contentTypeDescription="Create a new document." ma:contentTypeScope="" ma:versionID="acc3e3d030c0d0bbc27a060e4631d3a7">
  <xsd:schema xmlns:xsd="http://www.w3.org/2001/XMLSchema" xmlns:xs="http://www.w3.org/2001/XMLSchema" xmlns:p="http://schemas.microsoft.com/office/2006/metadata/properties" xmlns:ns2="252fc25a-2129-4934-89d5-e3f7df8bf5c5" xmlns:ns3="254eef2f-2e2f-4d93-9e23-c2b7c1f00393" targetNamespace="http://schemas.microsoft.com/office/2006/metadata/properties" ma:root="true" ma:fieldsID="3a207db3de62c2e1c4b06c66a5eace8a" ns2:_="" ns3:_="">
    <xsd:import namespace="252fc25a-2129-4934-89d5-e3f7df8bf5c5"/>
    <xsd:import namespace="254eef2f-2e2f-4d93-9e23-c2b7c1f003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3:TaxKeywordTaxHTField" minOccurs="0"/>
                <xsd:element ref="ns3:TaxCatchAll" minOccurs="0"/>
                <xsd:element ref="ns2:lcf76f155ced4ddcb4097134ff3c332f" minOccurs="0"/>
                <xsd:element ref="ns2:Owner"/>
                <xsd:element ref="ns2:LastChanged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fc25a-2129-4934-89d5-e3f7df8bf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a9c3b2c-2e5b-4995-8ae3-7c478f7e8f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wner" ma:index="25" ma:displayName="Owner" ma:description="Indicates what department is in charge of a specific piece of content." ma:format="Dropdown" ma:internalName="Owner">
      <xsd:simpleType>
        <xsd:restriction base="dms:Choice">
          <xsd:enumeration value="Administrative Services"/>
          <xsd:enumeration value="Board Development"/>
          <xsd:enumeration value="Communications"/>
          <xsd:enumeration value="Executive Searches"/>
          <xsd:enumeration value="Field and Equity Services"/>
          <xsd:enumeration value="Governmental Relations"/>
          <xsd:enumeration value="Human Resources"/>
          <xsd:enumeration value="Information Technology"/>
          <xsd:enumeration value="Meetings Management"/>
          <xsd:enumeration value="Policy Services"/>
          <xsd:enumeration value="Production Services"/>
          <xsd:enumeration value="Office of General Counsel"/>
          <xsd:enumeration value="Office of the Executive Director"/>
        </xsd:restriction>
      </xsd:simpleType>
    </xsd:element>
    <xsd:element name="LastChangedOn" ma:index="26" nillable="true" ma:displayName="Last Notified On" ma:description="Indicates the date on which an email alert was last sent to the owner of this file. OK if it's been more than a year, as long as the file has been modified less than a year since this date." ma:format="DateTime" ma:internalName="LastChangedOn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eef2f-2e2f-4d93-9e23-c2b7c1f00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8a9c3b2c-2e5b-4995-8ae3-7c478f7e8f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1cca150d-32cc-44e7-acd3-de0bf09b6384}" ma:internalName="TaxCatchAll" ma:showField="CatchAllData" ma:web="254eef2f-2e2f-4d93-9e23-c2b7c1f003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54eef2f-2e2f-4d93-9e23-c2b7c1f00393">
      <Terms xmlns="http://schemas.microsoft.com/office/infopath/2007/PartnerControls"/>
    </TaxKeywordTaxHTField>
    <LastChangedOn xmlns="252fc25a-2129-4934-89d5-e3f7df8bf5c5" xsi:nil="true"/>
    <Owner xmlns="252fc25a-2129-4934-89d5-e3f7df8bf5c5">Production Services</Owner>
    <lcf76f155ced4ddcb4097134ff3c332f xmlns="252fc25a-2129-4934-89d5-e3f7df8bf5c5">
      <Terms xmlns="http://schemas.microsoft.com/office/infopath/2007/PartnerControls"/>
    </lcf76f155ced4ddcb4097134ff3c332f>
    <TaxCatchAll xmlns="254eef2f-2e2f-4d93-9e23-c2b7c1f00393" xsi:nil="true"/>
    <_dlc_DocId xmlns="254eef2f-2e2f-4d93-9e23-c2b7c1f00393">IASB-82283655-419</_dlc_DocId>
    <_dlc_DocIdUrl xmlns="254eef2f-2e2f-4d93-9e23-c2b7c1f00393">
      <Url>https://iasbedu.sharepoint.com/sites/internal/_layouts/15/DocIdRedir.aspx?ID=IASB-82283655-419</Url>
      <Description>IASB-82283655-419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FC727B-5F83-4026-BEB0-48AA04E8522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FFA77A6-91FB-4735-8701-615C6CB5F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2fc25a-2129-4934-89d5-e3f7df8bf5c5"/>
    <ds:schemaRef ds:uri="254eef2f-2e2f-4d93-9e23-c2b7c1f00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23EEE3-B964-45E1-9AF8-3C7F3F7716D2}">
  <ds:schemaRefs>
    <ds:schemaRef ds:uri="http://schemas.microsoft.com/office/2006/metadata/properties"/>
    <ds:schemaRef ds:uri="http://schemas.microsoft.com/office/infopath/2007/PartnerControls"/>
    <ds:schemaRef ds:uri="254eef2f-2e2f-4d93-9e23-c2b7c1f00393"/>
    <ds:schemaRef ds:uri="252fc25a-2129-4934-89d5-e3f7df8bf5c5"/>
  </ds:schemaRefs>
</ds:datastoreItem>
</file>

<file path=customXml/itemProps4.xml><?xml version="1.0" encoding="utf-8"?>
<ds:datastoreItem xmlns:ds="http://schemas.openxmlformats.org/officeDocument/2006/customXml" ds:itemID="{DCCEB00A-C9B3-4D29-9EFD-D90F24355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JAC powerpoint template rays-bg</Template>
  <TotalTime>0</TotalTime>
  <Words>299</Words>
  <Application>Microsoft Office PowerPoint</Application>
  <PresentationFormat>Widescreen</PresentationFormat>
  <Paragraphs>31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Aptos</vt:lpstr>
      <vt:lpstr>Arial</vt:lpstr>
      <vt:lpstr>IASB-yellow</vt:lpstr>
      <vt:lpstr>IASB PowerPoint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 Mockup</vt:lpstr>
      <vt:lpstr>This is a mockup</vt:lpstr>
      <vt:lpstr>This is a mockup</vt:lpstr>
      <vt:lpstr>This is a mockup </vt:lpstr>
      <vt:lpstr>This is a mockup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 Hendren</dc:creator>
  <cp:lastModifiedBy>Heath Hendren</cp:lastModifiedBy>
  <cp:revision>1</cp:revision>
  <dcterms:created xsi:type="dcterms:W3CDTF">2025-08-11T21:22:12Z</dcterms:created>
  <dcterms:modified xsi:type="dcterms:W3CDTF">2025-08-11T21:22:49Z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0x01010034362098B731CE42B204AC87B1686D91</vt:lpwstr>
  </property>
  <property fmtid="{D5CDD505-2E9C-101B-9397-08002B2CF9AE}" pid="3" name="_dlc_DocIdItemGuid">
    <vt:lpwstr>6c686473-4887-4c10-aae1-b3e2b800d123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